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59" r:id="rId2"/>
  </p:sldMasterIdLst>
  <p:notesMasterIdLst>
    <p:notesMasterId r:id="rId50"/>
  </p:notesMasterIdLst>
  <p:handoutMasterIdLst>
    <p:handoutMasterId r:id="rId51"/>
  </p:handoutMasterIdLst>
  <p:sldIdLst>
    <p:sldId id="330" r:id="rId3"/>
    <p:sldId id="408" r:id="rId4"/>
    <p:sldId id="409" r:id="rId5"/>
    <p:sldId id="410" r:id="rId6"/>
    <p:sldId id="411" r:id="rId7"/>
    <p:sldId id="412" r:id="rId8"/>
    <p:sldId id="413" r:id="rId9"/>
    <p:sldId id="414" r:id="rId10"/>
    <p:sldId id="415" r:id="rId11"/>
    <p:sldId id="416" r:id="rId12"/>
    <p:sldId id="417" r:id="rId13"/>
    <p:sldId id="418" r:id="rId14"/>
    <p:sldId id="419" r:id="rId15"/>
    <p:sldId id="420" r:id="rId16"/>
    <p:sldId id="421" r:id="rId17"/>
    <p:sldId id="422" r:id="rId18"/>
    <p:sldId id="423" r:id="rId19"/>
    <p:sldId id="424" r:id="rId20"/>
    <p:sldId id="425" r:id="rId21"/>
    <p:sldId id="426" r:id="rId22"/>
    <p:sldId id="427" r:id="rId23"/>
    <p:sldId id="428" r:id="rId24"/>
    <p:sldId id="429" r:id="rId25"/>
    <p:sldId id="430" r:id="rId26"/>
    <p:sldId id="431" r:id="rId27"/>
    <p:sldId id="432" r:id="rId28"/>
    <p:sldId id="433" r:id="rId29"/>
    <p:sldId id="434" r:id="rId30"/>
    <p:sldId id="435" r:id="rId31"/>
    <p:sldId id="436" r:id="rId32"/>
    <p:sldId id="437" r:id="rId33"/>
    <p:sldId id="438" r:id="rId34"/>
    <p:sldId id="439" r:id="rId35"/>
    <p:sldId id="440" r:id="rId36"/>
    <p:sldId id="441" r:id="rId37"/>
    <p:sldId id="442" r:id="rId38"/>
    <p:sldId id="443" r:id="rId39"/>
    <p:sldId id="444" r:id="rId40"/>
    <p:sldId id="445" r:id="rId41"/>
    <p:sldId id="446" r:id="rId42"/>
    <p:sldId id="447" r:id="rId43"/>
    <p:sldId id="448" r:id="rId44"/>
    <p:sldId id="449" r:id="rId45"/>
    <p:sldId id="450" r:id="rId46"/>
    <p:sldId id="451" r:id="rId47"/>
    <p:sldId id="452" r:id="rId48"/>
    <p:sldId id="298" r:id="rId49"/>
  </p:sldIdLst>
  <p:sldSz cx="9144000" cy="6858000" type="screen4x3"/>
  <p:notesSz cx="6858000" cy="9144000"/>
  <p:embeddedFontLst>
    <p:embeddedFont>
      <p:font typeface="Cambria" panose="02040503050406030204" pitchFamily="18" charset="0"/>
      <p:regular r:id="rId52"/>
      <p:bold r:id="rId53"/>
      <p:italic r:id="rId54"/>
      <p:boldItalic r:id="rId55"/>
    </p:embeddedFont>
    <p:embeddedFont>
      <p:font typeface="Verdana" panose="020B0604030504040204" pitchFamily="3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042" userDrawn="1">
          <p15:clr>
            <a:srgbClr val="A4A3A4"/>
          </p15:clr>
        </p15:guide>
        <p15:guide id="2" pos="295" userDrawn="1">
          <p15:clr>
            <a:srgbClr val="A4A3A4"/>
          </p15:clr>
        </p15:guide>
        <p15:guide id="3" orient="horz" pos="4178" userDrawn="1">
          <p15:clr>
            <a:srgbClr val="A4A3A4"/>
          </p15:clr>
        </p15:guide>
        <p15:guide id="4" orient="horz" pos="119" userDrawn="1">
          <p15:clr>
            <a:srgbClr val="A4A3A4"/>
          </p15:clr>
        </p15:guide>
        <p15:guide id="5" orient="horz" pos="709" userDrawn="1">
          <p15:clr>
            <a:srgbClr val="A4A3A4"/>
          </p15:clr>
        </p15:guide>
        <p15:guide id="6" orient="horz" pos="1071" userDrawn="1">
          <p15:clr>
            <a:srgbClr val="A4A3A4"/>
          </p15:clr>
        </p15:guide>
        <p15:guide id="7" pos="635"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63" autoAdjust="0"/>
    <p:restoredTop sz="83196" autoAdjust="0"/>
  </p:normalViewPr>
  <p:slideViewPr>
    <p:cSldViewPr snapToGrid="0" snapToObjects="1">
      <p:cViewPr varScale="1">
        <p:scale>
          <a:sx n="75" d="100"/>
          <a:sy n="75" d="100"/>
        </p:scale>
        <p:origin x="1890" y="66"/>
      </p:cViewPr>
      <p:guideLst>
        <p:guide orient="horz" pos="4042"/>
        <p:guide pos="295"/>
        <p:guide orient="horz" pos="4178"/>
        <p:guide orient="horz" pos="119"/>
        <p:guide orient="horz" pos="709"/>
        <p:guide orient="horz" pos="1071"/>
        <p:guide pos="635"/>
      </p:guideLst>
    </p:cSldViewPr>
  </p:slideViewPr>
  <p:outlineViewPr>
    <p:cViewPr>
      <p:scale>
        <a:sx n="33" d="100"/>
        <a:sy n="33" d="100"/>
      </p:scale>
      <p:origin x="0" y="-30516"/>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55" Type="http://schemas.openxmlformats.org/officeDocument/2006/relationships/font" Target="fonts/font4.fntdata"/><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2.fntdata"/><Relationship Id="rId58" Type="http://schemas.openxmlformats.org/officeDocument/2006/relationships/font" Target="fonts/font7.fntdata"/><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handoutMaster" Target="handoutMasters/handout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3/5/2024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a:t>
            </a:r>
            <a:r>
              <a:rPr lang="en-US" baseline="0" dirty="0">
                <a:latin typeface="Arial" charset="0"/>
              </a:rPr>
              <a:t> e</a:t>
            </a:r>
            <a:r>
              <a:rPr lang="en-US" dirty="0">
                <a:latin typeface="Arial" charset="0"/>
              </a:rPr>
              <a:t>xternal search for information normally occurs under three conditions. First, the consumer was not happy with the last purchase experience and wants another brand or product. Second, it is a high-involvement decision, and the consumer wants more information. Third, it is a socially</a:t>
            </a:r>
            <a:r>
              <a:rPr lang="en-US" baseline="0" dirty="0">
                <a:latin typeface="Arial" charset="0"/>
              </a:rPr>
              <a:t> </a:t>
            </a:r>
            <a:r>
              <a:rPr lang="en-US" dirty="0">
                <a:latin typeface="Arial" charset="0"/>
              </a:rPr>
              <a:t>visible product ,and the consumer wants to make sure others will approve or be impressed with the purchase decision. The amount of time consumers spend searching for information depends on 1) their ability to search for information, 2) their level of motivation to search for information, and 3) the perceived cost of searching versus the perceived benefit of searching.</a:t>
            </a:r>
            <a:endParaRPr lang="en-IN" dirty="0"/>
          </a:p>
          <a:p>
            <a:endParaRPr lang="en-IN" dirty="0"/>
          </a:p>
          <a:p>
            <a:pPr marL="0" marR="0">
              <a:lnSpc>
                <a:spcPct val="115000"/>
              </a:lnSpc>
              <a:spcBef>
                <a:spcPts val="0"/>
              </a:spcBef>
              <a:spcAft>
                <a:spcPts val="1000"/>
              </a:spcAft>
            </a:pPr>
            <a:r>
              <a:rPr lang="en-US" sz="1100" dirty="0">
                <a:effectLst/>
                <a:latin typeface="Calibri" panose="020F0502020204030204" pitchFamily="34" charset="0"/>
                <a:ea typeface="Calibri" panose="020F0502020204030204" pitchFamily="34" charset="0"/>
              </a:rPr>
              <a:t>The diagram from left to right shows three right facing arrows labeled as follows:</a:t>
            </a:r>
            <a:endParaRPr lang="en-IN" sz="11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100" dirty="0">
                <a:effectLst/>
                <a:latin typeface="Calibri" panose="020F0502020204030204" pitchFamily="34" charset="0"/>
                <a:ea typeface="Calibri" panose="020F0502020204030204" pitchFamily="34" charset="0"/>
                <a:cs typeface="Times New Roman" panose="02020603050405020304" pitchFamily="18" charset="0"/>
              </a:rPr>
              <a:t>Cost versus benefits of search</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100" dirty="0">
                <a:effectLst/>
                <a:latin typeface="Calibri" panose="020F0502020204030204" pitchFamily="34" charset="0"/>
                <a:ea typeface="Calibri" panose="020F0502020204030204" pitchFamily="34" charset="0"/>
                <a:cs typeface="Times New Roman" panose="02020603050405020304" pitchFamily="18" charset="0"/>
              </a:rPr>
              <a:t>Motivation to search</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Level of involvement</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Need for cognition</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Level of shopping enthusiasm</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100" dirty="0">
                <a:effectLst/>
                <a:latin typeface="Calibri" panose="020F0502020204030204" pitchFamily="34" charset="0"/>
                <a:ea typeface="Calibri" panose="020F0502020204030204" pitchFamily="34" charset="0"/>
                <a:cs typeface="Times New Roman" panose="02020603050405020304" pitchFamily="18" charset="0"/>
              </a:rPr>
              <a:t>Ability to search</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99423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ability to search for information determines the extent of the information search process. Ability consists of a person’s educational level combined with their knowledge of the product and brands. Educated individuals tend to search for more information and spend more time searching than individuals with less education. Knowledge of products and brands has an inverted U-shape curve. Individuals with little knowledge of a product category or brands tend not to search for information, primarily because they do not know where or how to search for information. They don’t know the product category well enough to know what to look for. At the other extreme, individuals with a great deal of knowledge spend less time searching since they already possess the knowledge. The group that spends the most time searching is in the middle. They have some knowledge, so they have an idea of what to look for and what to ask, but not enough knowledge to make a decision.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098727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rial" charset="0"/>
              </a:rPr>
              <a:t>The level of motivation has an impact on the amount of time spent in external search. Motivation is determined by involvement, cognition, and shopping enthusiasm. The higher the level of involvement, the more time a consumer will spend in searching for additional information. The need for cognition is the level of mental activity a person enjoys. People who have a high need for cognition – that is, they want to think about options before making a decision – will spend more time searching for information. Some people want to weigh every option</a:t>
            </a:r>
            <a:r>
              <a:rPr lang="en-US" baseline="0" dirty="0">
                <a:latin typeface="Arial" charset="0"/>
              </a:rPr>
              <a:t> and</a:t>
            </a:r>
            <a:r>
              <a:rPr lang="en-US" dirty="0">
                <a:latin typeface="Arial" charset="0"/>
              </a:rPr>
              <a:t> make sure they are right, so this need to consider all angles will lengthen the search process. The last motivating factor is the person’s enthusiasm for shopping. Individuals who enjoy shopping and comparing brands will spend more time than individuals who dislike shopping. </a:t>
            </a:r>
            <a:r>
              <a:rPr lang="en-US" sz="1200" b="0" i="0" u="none" strike="noStrike" kern="1200" baseline="0" dirty="0">
                <a:solidFill>
                  <a:schemeClr val="tx1"/>
                </a:solidFill>
                <a:latin typeface="+mn-lt"/>
                <a:ea typeface="+mn-ea"/>
                <a:cs typeface="+mn-cs"/>
              </a:rPr>
              <a:t>As shown in this advertisement, choosing a tuxedo for an</a:t>
            </a:r>
          </a:p>
          <a:p>
            <a:r>
              <a:rPr lang="en-US" sz="1200" b="0" i="0" u="none" strike="noStrike" kern="1200" baseline="0" dirty="0">
                <a:solidFill>
                  <a:schemeClr val="tx1"/>
                </a:solidFill>
                <a:latin typeface="+mn-lt"/>
                <a:ea typeface="+mn-ea"/>
                <a:cs typeface="+mn-cs"/>
              </a:rPr>
              <a:t>important event will likely be a high-involvement purchase decision.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96144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Consumers will weigh the cost versus the benefits of an external search. There are the actual costs to search, such as driving to the mall to look at various brands. Then there is the cost of the product. If a particular brand is purchased and the consumer doesn’t like it, that money is basically lost. So, for high cost items, there is more pressure to search to make sure the right decision is made. Then there are subjective costs, the amount of time spent, and the anxiety involved. For most people, time is valuable. Yet, if the purchase decision causes anxiety, then spending more time searching for information is worth it to reduce the anxiety and ensure the right decision is made. The last consideration is opportunity cost. Once the purchase is made, the consumer forgoes the alternatives. The higher the perceived costs to search for information, the less consumers will search. Alternatively, the higher the perceived benefit in gathering additional information, the more time a person will spend searching.</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81743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rial" charset="0"/>
              </a:rPr>
              <a:t>Consumer attitude can be impacted by effective marketing communications. </a:t>
            </a:r>
            <a:r>
              <a:rPr lang="en-US" b="1" dirty="0">
                <a:latin typeface="Arial" charset="0"/>
              </a:rPr>
              <a:t>Attitude</a:t>
            </a:r>
            <a:r>
              <a:rPr lang="en-US" dirty="0">
                <a:latin typeface="Arial" charset="0"/>
              </a:rPr>
              <a:t> is the mental position a person takes toward a topic, person, or an event that influences an individual’s feelings, perceptions, learning processes, and behaviors. Attitude consists of three components.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Arial" charset="0"/>
              </a:rPr>
              <a:t>Cognitive </a:t>
            </a:r>
            <a:r>
              <a:rPr lang="en-US" b="0" dirty="0">
                <a:latin typeface="Arial" charset="0"/>
              </a:rPr>
              <a:t>refers to</a:t>
            </a:r>
            <a:r>
              <a:rPr lang="en-US" dirty="0">
                <a:latin typeface="Arial" charset="0"/>
              </a:rPr>
              <a:t> the individual’s mental images, understanding, and interpretation of the person, object, or issue.</a:t>
            </a:r>
          </a:p>
          <a:p>
            <a:r>
              <a:rPr lang="en-US" b="1" dirty="0">
                <a:latin typeface="Arial" charset="0"/>
              </a:rPr>
              <a:t>Affective </a:t>
            </a:r>
            <a:r>
              <a:rPr lang="en-US" b="0" dirty="0">
                <a:latin typeface="Arial" charset="0"/>
              </a:rPr>
              <a:t>refers to </a:t>
            </a:r>
            <a:r>
              <a:rPr lang="en-US" dirty="0">
                <a:latin typeface="Arial" charset="0"/>
              </a:rPr>
              <a:t>the feeling and emotional part of attitude.</a:t>
            </a:r>
          </a:p>
          <a:p>
            <a:r>
              <a:rPr lang="en-US" b="1" dirty="0">
                <a:latin typeface="Arial" charset="0"/>
              </a:rPr>
              <a:t>Conative</a:t>
            </a:r>
            <a:r>
              <a:rPr lang="en-US" dirty="0">
                <a:latin typeface="Arial" charset="0"/>
              </a:rPr>
              <a:t> refers to an individual's intentions, actions, or behavior.</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44621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In terms of influencing or changing consumer attitudes, marketers have three options. The most common sequence is to first impact a person’s cognitive beliefs and knowledge about a product, then develop emotions and feelings for the brand, which then results in purchasing the product. The second sequence begins with affective, the feelings and emotions. The marketing message is designed to elicit an emotional response followed by the purchase action. Then once the person has tried the product, he/she will make judgments about it. The third sequence begins with the conative. The idea is to get the person to try it. Food items and other low-cost products often use this approach. After trying a product, a person will develop thoughts about it and then decide if he/she likes it or not. Feelings follow the knowledge. The sequence determines the content and how an ad is designed. Ads aimed at the affective component will look different than ads designed to impact the cognitive or conative component of attitude.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709820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We must always consider the influence of attitudes and values in the consumer decision-making processes. For example, a good or service tied to a relatively universal value, such as patriotism, helps the firm take advantage of the linkage and present the product in a positive manner. In a recent survey of 4,500 consumers, Brand Keys concluded that respondents regarded Jeep and Walt Disney as the most patriotic brands followed by Levi Strauss, Ralph Lauren, and Ford.</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2505918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Attitudes reflects an individual’s personal values. </a:t>
            </a:r>
            <a:r>
              <a:rPr lang="en-US" b="1" dirty="0">
                <a:latin typeface="Arial" charset="0"/>
              </a:rPr>
              <a:t>Values</a:t>
            </a:r>
            <a:r>
              <a:rPr lang="en-US" dirty="0">
                <a:latin typeface="Arial" charset="0"/>
              </a:rPr>
              <a:t> are strongly held beliefs about various topics and concepts. Values frame attitudes and guide personal actions. This is a list of some of the primary values individuals hold. The strength of the value will determine a person’s attitude and actions. Individuals who value and crave excitement will have different attitudes and make different purchase decisions than people who value mature love, wisdom, or personal accomplishment. In designing marketing messages, creatives need to consider personal values and how products can help an individual obtain the values being sought.</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15762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t>Here, the idea is to get students to recognize their own personal values and how those values impact their purchasing decisions. Encourage the class to come up with as many examples as possible. Examples may also be based on recent experiences.  </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546759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Cognitive mapping serves a number of functions. It provides an idea of how the brain contains many linkages at a number of levels. Cognitive maps allow individuals to deal with new information in one of three ways. New information that is consistent with current information will strengthen linkages that already exist. If no linkage is there, then the consumer may develop a new linkage between the concepts. On the other hand, the person may determine the new information is not consistent with current linkages and dismiss it immediately. It is these linkages that allow consumers to retain information in long-term memory. Unless it is connected in some manner in the cognitive map, the information will not be stored for future use. </a:t>
            </a:r>
            <a:r>
              <a:rPr lang="en-US" sz="1200" b="0" i="0" u="none" strike="noStrike" kern="1200" baseline="0" dirty="0">
                <a:solidFill>
                  <a:schemeClr val="tx1"/>
                </a:solidFill>
                <a:latin typeface="+mn-lt"/>
                <a:ea typeface="+mn-ea"/>
                <a:cs typeface="+mn-cs"/>
              </a:rPr>
              <a:t>This advertisement seeks to create linkages between “Your City, Your News” and </a:t>
            </a:r>
            <a:r>
              <a:rPr lang="en-US" sz="1200" b="0" i="1" u="none" strike="noStrike" kern="1200" baseline="0" dirty="0">
                <a:solidFill>
                  <a:schemeClr val="tx1"/>
                </a:solidFill>
                <a:latin typeface="+mn-lt"/>
                <a:ea typeface="+mn-ea"/>
                <a:cs typeface="+mn-cs"/>
              </a:rPr>
              <a:t>The Times-Picayune </a:t>
            </a:r>
            <a:r>
              <a:rPr lang="en-US" sz="1200" b="0" i="0" u="none" strike="noStrike" kern="1200" baseline="0" dirty="0">
                <a:solidFill>
                  <a:schemeClr val="tx1"/>
                </a:solidFill>
                <a:latin typeface="+mn-lt"/>
                <a:ea typeface="+mn-ea"/>
                <a:cs typeface="+mn-cs"/>
              </a:rPr>
              <a:t>and NOLA.com.</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28571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These are the objectives for Chapter 3.</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87597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Arial" charset="0"/>
              </a:rPr>
              <a:t>Cognitive maps are simulations of the knowledge structure and memories embedded in an individual’s brain. These structures contain a person’s assumptions, beliefs, interpretations of facts, feelings, and attitudes about the world around them. These thoughts interpret new information and determine a response to fresh information or a novel situation. This map is a crude illustration of the structure of the brain and the many linkages that are present. This represents one individual’s cognitive map of Ruby Tuesday. Ideas connected to Ruby Tuesday are restaurants, dine-in, excellent service, and slow. When the person thinks of slow, they immediately think of Mel’s Diner. When the person thinks of restaurants, fast foods come to mind, then pizza, then Pizza Hut and Little Caesar’s. It is easy to see from this illustration how concepts, thoughts, and ideas are all interconnected in our brains.</a:t>
            </a:r>
            <a:endParaRPr lang="en-IN" sz="1200" dirty="0"/>
          </a:p>
          <a:p>
            <a:endParaRPr lang="en-IN" sz="1200" dirty="0"/>
          </a:p>
          <a:p>
            <a:endParaRPr lang="en-IN" sz="1200" dirty="0"/>
          </a:p>
          <a:p>
            <a:pPr>
              <a:lnSpc>
                <a:spcPct val="115000"/>
              </a:lnSpc>
              <a:spcAft>
                <a:spcPts val="1000"/>
              </a:spcAft>
            </a:pPr>
            <a:r>
              <a:rPr lang="en-US" sz="1200" dirty="0">
                <a:effectLst/>
                <a:latin typeface="+mj-lt"/>
                <a:ea typeface="Calibri" panose="020F0502020204030204" pitchFamily="34" charset="0"/>
              </a:rPr>
              <a:t>The cognitive map shows connections between concepts as follows.</a:t>
            </a:r>
          </a:p>
          <a:p>
            <a:pPr>
              <a:lnSpc>
                <a:spcPct val="115000"/>
              </a:lnSpc>
              <a:spcAft>
                <a:spcPts val="1000"/>
              </a:spcAft>
            </a:pPr>
            <a:endParaRPr lang="en-IN" sz="1200" dirty="0">
              <a:effectLst/>
              <a:latin typeface="+mj-lt"/>
              <a:ea typeface="Calibri" panose="020F0502020204030204" pitchFamily="34" charset="0"/>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mj-lt"/>
                <a:ea typeface="Calibri" panose="020F0502020204030204" pitchFamily="34" charset="0"/>
                <a:cs typeface="Times New Roman" panose="02020603050405020304" pitchFamily="18" charset="0"/>
              </a:rPr>
              <a:t>Hamburger is connected to fast foods</a:t>
            </a:r>
            <a:endParaRPr lang="en-IN" sz="1200" dirty="0">
              <a:effectLst/>
              <a:latin typeface="+mj-lt"/>
              <a:ea typeface="MS Mincho" panose="02020609040205080304" pitchFamily="49" charset="-128"/>
              <a:cs typeface="Times New Roman" panose="02020603050405020304" pitchFamily="18" charset="0"/>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mj-lt"/>
                <a:ea typeface="Calibri" panose="020F0502020204030204" pitchFamily="34" charset="0"/>
                <a:cs typeface="Times New Roman" panose="02020603050405020304" pitchFamily="18" charset="0"/>
              </a:rPr>
              <a:t>Restaurants are connected to fast foods, Ruby Tuesday, and dine in</a:t>
            </a:r>
            <a:endParaRPr lang="en-IN" sz="1200" dirty="0">
              <a:effectLst/>
              <a:latin typeface="+mj-lt"/>
              <a:ea typeface="MS Mincho" panose="02020609040205080304" pitchFamily="49" charset="-128"/>
              <a:cs typeface="Times New Roman" panose="02020603050405020304" pitchFamily="18" charset="0"/>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mj-lt"/>
                <a:ea typeface="Calibri" panose="020F0502020204030204" pitchFamily="34" charset="0"/>
                <a:cs typeface="Times New Roman" panose="02020603050405020304" pitchFamily="18" charset="0"/>
              </a:rPr>
              <a:t>Dine in is connected to Ruby Tuesday and Applebee’s</a:t>
            </a:r>
            <a:endParaRPr lang="en-IN" sz="1200" dirty="0">
              <a:effectLst/>
              <a:latin typeface="+mj-lt"/>
              <a:ea typeface="MS Mincho" panose="02020609040205080304" pitchFamily="49" charset="-128"/>
              <a:cs typeface="Times New Roman" panose="02020603050405020304" pitchFamily="18" charset="0"/>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mj-lt"/>
                <a:ea typeface="Calibri" panose="020F0502020204030204" pitchFamily="34" charset="0"/>
                <a:cs typeface="Times New Roman" panose="02020603050405020304" pitchFamily="18" charset="0"/>
              </a:rPr>
              <a:t>Applebee’s is connected to great food and excellent service</a:t>
            </a:r>
            <a:endParaRPr lang="en-IN" sz="1200" dirty="0">
              <a:effectLst/>
              <a:latin typeface="+mj-lt"/>
              <a:ea typeface="MS Mincho" panose="02020609040205080304" pitchFamily="49" charset="-128"/>
              <a:cs typeface="Times New Roman" panose="02020603050405020304" pitchFamily="18" charset="0"/>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mj-lt"/>
                <a:ea typeface="Calibri" panose="020F0502020204030204" pitchFamily="34" charset="0"/>
                <a:cs typeface="Times New Roman" panose="02020603050405020304" pitchFamily="18" charset="0"/>
              </a:rPr>
              <a:t>Ruby Tuesday is connected to excellent service and slow</a:t>
            </a:r>
            <a:endParaRPr lang="en-IN" sz="1200" dirty="0">
              <a:effectLst/>
              <a:latin typeface="+mj-lt"/>
              <a:ea typeface="MS Mincho" panose="02020609040205080304" pitchFamily="49" charset="-128"/>
              <a:cs typeface="Times New Roman" panose="02020603050405020304" pitchFamily="18" charset="0"/>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mj-lt"/>
                <a:ea typeface="Calibri" panose="020F0502020204030204" pitchFamily="34" charset="0"/>
                <a:cs typeface="Times New Roman" panose="02020603050405020304" pitchFamily="18" charset="0"/>
              </a:rPr>
              <a:t>Mel’s diner is connected to slow</a:t>
            </a:r>
            <a:endParaRPr lang="en-IN" sz="1200" dirty="0">
              <a:effectLst/>
              <a:latin typeface="+mj-lt"/>
              <a:ea typeface="MS Mincho" panose="02020609040205080304" pitchFamily="49" charset="-128"/>
              <a:cs typeface="Times New Roman" panose="02020603050405020304" pitchFamily="18" charset="0"/>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mj-lt"/>
                <a:ea typeface="Calibri" panose="020F0502020204030204" pitchFamily="34" charset="0"/>
                <a:cs typeface="Times New Roman" panose="02020603050405020304" pitchFamily="18" charset="0"/>
              </a:rPr>
              <a:t>Fast foods are connected to pizza</a:t>
            </a:r>
            <a:endParaRPr lang="en-IN" sz="1200" dirty="0">
              <a:effectLst/>
              <a:latin typeface="+mj-lt"/>
              <a:ea typeface="MS Mincho" panose="02020609040205080304" pitchFamily="49" charset="-128"/>
              <a:cs typeface="Times New Roman" panose="02020603050405020304" pitchFamily="18" charset="0"/>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mj-lt"/>
                <a:ea typeface="MS Mincho" panose="02020609040205080304" pitchFamily="49" charset="-128"/>
                <a:cs typeface="Times New Roman" panose="02020603050405020304" pitchFamily="18" charset="0"/>
              </a:rPr>
              <a:t>Pizza is connected to pizza hut and Little Caesar’s</a:t>
            </a:r>
            <a:endParaRPr lang="en-IN" sz="1200" dirty="0">
              <a:effectLst/>
              <a:latin typeface="+mj-lt"/>
              <a:ea typeface="MS Mincho" panose="02020609040205080304" pitchFamily="49" charset="-128"/>
              <a:cs typeface="Times New Roman" panose="02020603050405020304" pitchFamily="18" charset="0"/>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919531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Marketing messages have three roles when it comes to cognitive mapping. First, the message may be designed to strengthen current linkages. Second, it may be designed to modify current linkages. Third, it may create new linkages. Adding new linkages or modifying current linkages is more difficult than strengthening current linkages.</a:t>
            </a:r>
            <a:endParaRPr lang="en-IN" dirty="0"/>
          </a:p>
          <a:p>
            <a:endParaRPr lang="en-IN" dirty="0"/>
          </a:p>
          <a:p>
            <a:r>
              <a:rPr lang="en-US" sz="1800" dirty="0">
                <a:effectLst/>
                <a:latin typeface="Calibri" panose="020F0502020204030204" pitchFamily="34" charset="0"/>
                <a:ea typeface="Calibri" panose="020F0502020204030204" pitchFamily="34" charset="0"/>
              </a:rPr>
              <a:t>A diagram shows the marketing message expanding into three other concepts as follows, strengthen current linkage, modify current linkage, create new linkage.</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13479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Cognitive mapping helps explain how consumers process information and how messages are moved from short-term memory to long-term memory. Most persuasive messages reinforce current linkages, which is the easiest task for marketers. Establishing new linkages is more difficult. It requires repetition. Just like repeating a phone number several times helps move the number from short-term to long-term memory, seeing an advertisement message a number of times helps establish new linkages. It is difficult to modify and create new linkages. It takes time.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2903295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 third step in the buying decision-making process is the evaluation of alternatives. Three models portray the nature of the process: the evoked set approach, the </a:t>
            </a:r>
            <a:r>
              <a:rPr lang="en-US" sz="1200" b="0" i="0" u="none" strike="noStrike" kern="1200" baseline="0" dirty="0" err="1">
                <a:solidFill>
                  <a:schemeClr val="tx1"/>
                </a:solidFill>
                <a:latin typeface="+mn-lt"/>
                <a:ea typeface="+mn-ea"/>
                <a:cs typeface="+mn-cs"/>
              </a:rPr>
              <a:t>multiattribute</a:t>
            </a:r>
            <a:r>
              <a:rPr lang="en-US" sz="1200" b="0" i="0" u="none" strike="noStrike" kern="1200" baseline="0" dirty="0">
                <a:solidFill>
                  <a:schemeClr val="tx1"/>
                </a:solidFill>
                <a:latin typeface="+mn-lt"/>
                <a:ea typeface="+mn-ea"/>
                <a:cs typeface="+mn-cs"/>
              </a:rPr>
              <a:t> approach, and affect referral. Understanding how consumers evaluate choices enables the firm’s marketing team to develop more effective materials.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618626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third stage of the consumer decision-making process is the evaluation of alternatives. Understanding how consumers evaluate brands and products is important for creating effective marketing messages. Three models illustrate the nature of evaluation of alternatives: evoked set, </a:t>
            </a:r>
            <a:r>
              <a:rPr lang="en-US" dirty="0" err="1">
                <a:latin typeface="Arial" charset="0"/>
              </a:rPr>
              <a:t>multiattribute</a:t>
            </a:r>
            <a:r>
              <a:rPr lang="en-US" dirty="0">
                <a:latin typeface="Arial" charset="0"/>
              </a:rPr>
              <a:t>, and affect referral.</a:t>
            </a:r>
            <a:endParaRPr lang="en-IN" dirty="0"/>
          </a:p>
          <a:p>
            <a:endParaRPr lang="en-IN" dirty="0"/>
          </a:p>
          <a:p>
            <a:pPr marL="0" marR="0">
              <a:lnSpc>
                <a:spcPct val="115000"/>
              </a:lnSpc>
              <a:spcBef>
                <a:spcPts val="1500"/>
              </a:spcBef>
              <a:spcAft>
                <a:spcPts val="1000"/>
              </a:spcAft>
            </a:pPr>
            <a:r>
              <a:rPr lang="en-US" sz="1800" dirty="0">
                <a:effectLst/>
                <a:latin typeface="Calibri" panose="020F0502020204030204" pitchFamily="34" charset="0"/>
                <a:ea typeface="Calibri" panose="020F0502020204030204" pitchFamily="34" charset="0"/>
              </a:rPr>
              <a:t>The process diagram’s structure and flow from left to right are as follows.</a:t>
            </a:r>
            <a:endParaRPr lang="en-IN" sz="1800" dirty="0">
              <a:effectLst/>
              <a:latin typeface="Calibri" panose="020F0502020204030204" pitchFamily="34" charset="0"/>
              <a:ea typeface="Calibri" panose="020F0502020204030204" pitchFamily="34" charset="0"/>
            </a:endParaRPr>
          </a:p>
          <a:p>
            <a:pPr marL="342900" marR="0" lvl="0" indent="-342900">
              <a:lnSpc>
                <a:spcPct val="115000"/>
              </a:lnSpc>
              <a:spcBef>
                <a:spcPts val="1500"/>
              </a:spcBef>
              <a:spcAft>
                <a:spcPts val="10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rPr>
              <a:t>Problem recognition </a:t>
            </a:r>
            <a:endParaRPr lang="en-IN" sz="1800" dirty="0">
              <a:effectLst/>
              <a:latin typeface="Calibri" panose="020F0502020204030204" pitchFamily="34" charset="0"/>
              <a:ea typeface="Calibri" panose="020F0502020204030204" pitchFamily="34" charset="0"/>
            </a:endParaRPr>
          </a:p>
          <a:p>
            <a:pPr marL="342900" marR="0" lvl="0" indent="-342900">
              <a:lnSpc>
                <a:spcPct val="115000"/>
              </a:lnSpc>
              <a:spcBef>
                <a:spcPts val="1500"/>
              </a:spcBef>
              <a:spcAft>
                <a:spcPts val="10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rPr>
              <a:t>Information search</a:t>
            </a:r>
            <a:endParaRPr lang="en-IN" sz="1800" dirty="0">
              <a:effectLst/>
              <a:latin typeface="Calibri" panose="020F0502020204030204" pitchFamily="34" charset="0"/>
              <a:ea typeface="Calibri" panose="020F0502020204030204" pitchFamily="34" charset="0"/>
            </a:endParaRPr>
          </a:p>
          <a:p>
            <a:pPr marL="342900" marR="0" lvl="0" indent="-342900">
              <a:lnSpc>
                <a:spcPct val="115000"/>
              </a:lnSpc>
              <a:spcBef>
                <a:spcPts val="1500"/>
              </a:spcBef>
              <a:spcAft>
                <a:spcPts val="10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rPr>
              <a:t>Evaluation of alternatives</a:t>
            </a:r>
            <a:endParaRPr lang="en-IN" sz="1800" dirty="0">
              <a:effectLst/>
              <a:latin typeface="Calibri" panose="020F0502020204030204" pitchFamily="34" charset="0"/>
              <a:ea typeface="Calibri" panose="020F0502020204030204" pitchFamily="34" charset="0"/>
            </a:endParaRPr>
          </a:p>
          <a:p>
            <a:pPr marL="342900" marR="0" lvl="0" indent="-342900">
              <a:lnSpc>
                <a:spcPct val="115000"/>
              </a:lnSpc>
              <a:spcBef>
                <a:spcPts val="1500"/>
              </a:spcBef>
              <a:spcAft>
                <a:spcPts val="1000"/>
              </a:spcAft>
              <a:buFont typeface="+mj-lt"/>
              <a:buAutoNum type="arabicPeriod"/>
            </a:pPr>
            <a:r>
              <a:rPr lang="en-US" sz="1800" dirty="0">
                <a:effectLst/>
                <a:latin typeface="Calibri" panose="020F0502020204030204" pitchFamily="34" charset="0"/>
                <a:ea typeface="Calibri" panose="020F0502020204030204" pitchFamily="34" charset="0"/>
              </a:rPr>
              <a:t>Evoked set</a:t>
            </a:r>
            <a:endParaRPr lang="en-IN" sz="1800" dirty="0">
              <a:effectLst/>
              <a:latin typeface="Calibri" panose="020F0502020204030204" pitchFamily="34" charset="0"/>
              <a:ea typeface="Calibri" panose="020F0502020204030204" pitchFamily="34" charset="0"/>
            </a:endParaRPr>
          </a:p>
          <a:p>
            <a:pPr marL="342900" marR="0" lvl="0" indent="-342900">
              <a:lnSpc>
                <a:spcPct val="115000"/>
              </a:lnSpc>
              <a:spcBef>
                <a:spcPts val="1500"/>
              </a:spcBef>
              <a:spcAft>
                <a:spcPts val="1000"/>
              </a:spcAft>
              <a:buFont typeface="+mj-lt"/>
              <a:buAutoNum type="arabicPeriod"/>
            </a:pPr>
            <a:r>
              <a:rPr lang="en-US" sz="1800" dirty="0" err="1">
                <a:effectLst/>
                <a:latin typeface="Calibri" panose="020F0502020204030204" pitchFamily="34" charset="0"/>
                <a:ea typeface="Calibri" panose="020F0502020204030204" pitchFamily="34" charset="0"/>
              </a:rPr>
              <a:t>Multiattribute</a:t>
            </a:r>
            <a:endParaRPr lang="en-IN" sz="1800" dirty="0">
              <a:effectLst/>
              <a:latin typeface="Calibri" panose="020F0502020204030204" pitchFamily="34" charset="0"/>
              <a:ea typeface="Calibri" panose="020F0502020204030204" pitchFamily="34" charset="0"/>
            </a:endParaRPr>
          </a:p>
          <a:p>
            <a:pPr marL="342900" marR="0" lvl="0" indent="-342900">
              <a:lnSpc>
                <a:spcPct val="115000"/>
              </a:lnSpc>
              <a:spcBef>
                <a:spcPts val="1500"/>
              </a:spcBef>
              <a:spcAft>
                <a:spcPts val="1000"/>
              </a:spcAft>
              <a:buFont typeface="+mj-lt"/>
              <a:buAutoNum type="arabicPeriod"/>
            </a:pPr>
            <a:r>
              <a:rPr lang="en-US" sz="1800" dirty="0">
                <a:effectLst/>
                <a:latin typeface="Calibri" panose="020F0502020204030204" pitchFamily="34" charset="0"/>
                <a:ea typeface="Calibri" panose="020F0502020204030204" pitchFamily="34" charset="0"/>
              </a:rPr>
              <a:t>Affect referral</a:t>
            </a:r>
            <a:endParaRPr lang="en-IN" sz="1800" dirty="0">
              <a:effectLst/>
              <a:latin typeface="Calibri" panose="020F0502020204030204" pitchFamily="34" charset="0"/>
              <a:ea typeface="Calibri" panose="020F0502020204030204" pitchFamily="34"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526786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rial" charset="0"/>
              </a:rPr>
              <a:t>The evoked set consists of brands that an individual considers in making a purchase decision. Evoked sets are often generated internally during the information search stage of the process. It consists of brands the consumer is aware of and would consider purchasing, often brands that the consumer has used in the past. Two other sets of interest to marketers are the inept and inert sets. The inept set are the brands the consumer will not purchase, either because of a bad personal experience or information received from another source. It may be something someone told them. The inert set are brands the consumer does not know anything about or has so little information a judgment cannot be made. If a brand is in a consumer’s inert set, the goal is to transfer it to the evoked set because in most purchase situations, only brands in the evoked set will be considered. For instance, if a consumer decides to dine out, in most cases, only brands in the evoked set will be considered. </a:t>
            </a:r>
          </a:p>
          <a:p>
            <a:endParaRPr lang="en-US" sz="1200" b="0" i="0" u="none" strike="noStrike" kern="1200" baseline="0" dirty="0">
              <a:solidFill>
                <a:schemeClr val="tx1"/>
              </a:solidFill>
              <a:latin typeface="Arial" charset="0"/>
              <a:ea typeface="+mn-ea"/>
              <a:cs typeface="+mn-cs"/>
            </a:endParaRPr>
          </a:p>
          <a:p>
            <a:r>
              <a:rPr lang="en-US" sz="1200" b="0" i="0" u="none" strike="noStrike" kern="1200" baseline="0" dirty="0">
                <a:solidFill>
                  <a:schemeClr val="tx1"/>
                </a:solidFill>
                <a:latin typeface="Arial" charset="0"/>
                <a:ea typeface="+mn-ea"/>
                <a:cs typeface="+mn-cs"/>
              </a:rPr>
              <a:t>In this print advertisement, t</a:t>
            </a:r>
            <a:r>
              <a:rPr lang="en-US" sz="1200" b="0" i="0" u="none" strike="noStrike" kern="1200" baseline="0" dirty="0">
                <a:solidFill>
                  <a:schemeClr val="tx1"/>
                </a:solidFill>
                <a:latin typeface="+mn-lt"/>
                <a:ea typeface="+mn-ea"/>
                <a:cs typeface="+mn-cs"/>
              </a:rPr>
              <a:t>he marketing team for </a:t>
            </a:r>
            <a:r>
              <a:rPr lang="en-US" sz="1200" b="0" i="0" u="none" strike="noStrike" kern="1200" baseline="0" dirty="0" err="1">
                <a:solidFill>
                  <a:schemeClr val="tx1"/>
                </a:solidFill>
                <a:latin typeface="+mn-lt"/>
                <a:ea typeface="+mn-ea"/>
                <a:cs typeface="+mn-cs"/>
              </a:rPr>
              <a:t>Sonos</a:t>
            </a:r>
            <a:r>
              <a:rPr lang="en-US" sz="1200" b="0" i="0" u="none" strike="noStrike" kern="1200" baseline="0" dirty="0">
                <a:solidFill>
                  <a:schemeClr val="tx1"/>
                </a:solidFill>
                <a:latin typeface="+mn-lt"/>
                <a:ea typeface="+mn-ea"/>
                <a:cs typeface="+mn-cs"/>
              </a:rPr>
              <a:t> seeks to move the </a:t>
            </a:r>
            <a:r>
              <a:rPr lang="en-US" sz="1200" b="0" i="0" u="none" strike="noStrike" kern="1200" baseline="0" dirty="0" err="1">
                <a:solidFill>
                  <a:schemeClr val="tx1"/>
                </a:solidFill>
                <a:latin typeface="+mn-lt"/>
                <a:ea typeface="+mn-ea"/>
                <a:cs typeface="+mn-cs"/>
              </a:rPr>
              <a:t>Sonos</a:t>
            </a:r>
            <a:r>
              <a:rPr lang="en-US" sz="1200" b="0" i="0" u="none" strike="noStrike" kern="1200" baseline="0" dirty="0">
                <a:solidFill>
                  <a:schemeClr val="tx1"/>
                </a:solidFill>
                <a:latin typeface="+mn-lt"/>
                <a:ea typeface="+mn-ea"/>
                <a:cs typeface="+mn-cs"/>
              </a:rPr>
              <a:t> One with Amazon Alexa speaker into the evoked sets of consumers.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510614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rial" charset="0"/>
              </a:rPr>
              <a:t>If consumers are not likely to conduct an external search for information, then being in the evoked set becomes more important. Also, for lower-involvement type products, being part of the evoked set is important because consumers will not spend a great deal of time evaluating alternatives. The less time spent in the evaluation of alternatives, the more important it is to be part of the evoked set. Also, if a brand wants to develop a high level of brand equity with consumers, it starts with being in the evoked sets of individuals.</a:t>
            </a:r>
          </a:p>
          <a:p>
            <a:endParaRPr lang="en-US" dirty="0">
              <a:latin typeface="Arial" charset="0"/>
            </a:endParaRPr>
          </a:p>
          <a:p>
            <a:r>
              <a:rPr lang="en-US" dirty="0">
                <a:latin typeface="Arial" charset="0"/>
              </a:rPr>
              <a:t>Answers will vary among students on how important the evoked set would be for these brands. Certainly, for an attorney or neurosurgeon, being part of the evoked set is not too important since people will very likely do a more extensive search for information.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330745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a:t>
            </a:r>
            <a:r>
              <a:rPr lang="en-US" dirty="0" err="1">
                <a:latin typeface="Arial" charset="0"/>
              </a:rPr>
              <a:t>multiattribute</a:t>
            </a:r>
            <a:r>
              <a:rPr lang="en-US" dirty="0">
                <a:latin typeface="Arial" charset="0"/>
              </a:rPr>
              <a:t> approach is used for high-involvement purchases, such as vehicles. With the </a:t>
            </a:r>
            <a:r>
              <a:rPr lang="en-US" dirty="0" err="1">
                <a:latin typeface="Arial" charset="0"/>
              </a:rPr>
              <a:t>multiattribute</a:t>
            </a:r>
            <a:r>
              <a:rPr lang="en-US" dirty="0">
                <a:latin typeface="Arial" charset="0"/>
              </a:rPr>
              <a:t> approach, the evaluation is based on two dimensions: 1) the brand’s performance on product or brand attributes and 2) the importance of each attribute. The higher that a brand rates on attributes that are important to consumers, the more likely the brand will be chosen. It would be extremely rare for a brand to score the highest on all attributes. Instead, there are tradeoffs. In purchasing a car, not one single automobile is likely to have every feature the consumer wants, especially if the auto is being purchased from a dealer’s lot and not being ordered. The same is true for purchasing a home. Consumers must make tradeoffs. The final choice comes down to the brand that offers the most features desired by consumers. While consumers aren’t likely to do this mathematically on paper, they will conduct a simulated approach by mentally comparing one brand against another on various attributes.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6398855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rPr>
              <a:t>The table caption reads, consider each item, which characteristic is most important to you personally? least important? The table has columns from left to right labeled product, characteristics. The table contents are from top to bottom as follows:</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Computer, price, style, service contract, software, memory storage</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Telephone, price, style, speed dial, caller I D, cordless feature</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Car, price, style, safety, room, other features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 bone steak, price, age, fat content, degree cooked, seasonings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Sunglasses, price, style, U V protection, durability, prescription lenses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Sofa, price, style, foldout bed, stain resistance, color</a:t>
            </a:r>
          </a:p>
          <a:p>
            <a:pPr marL="342900" marR="0" lvl="0" indent="-342900" algn="l" defTabSz="457200" rtl="0" eaLnBrk="1" fontAlgn="auto" latinLnBrk="0" hangingPunct="1">
              <a:lnSpc>
                <a:spcPct val="100000"/>
              </a:lnSpc>
              <a:spcBef>
                <a:spcPts val="0"/>
              </a:spcBef>
              <a:spcAft>
                <a:spcPts val="0"/>
              </a:spcAft>
              <a:buClrTx/>
              <a:buSzTx/>
              <a:buFont typeface="Symbol" panose="05050102010706020507" pitchFamily="18" charset="2"/>
              <a:buChar char=""/>
              <a:tabLst/>
              <a:defRPr/>
            </a:pPr>
            <a:r>
              <a:rPr lang="en-US" sz="1800" dirty="0">
                <a:effectLst/>
                <a:latin typeface="Calibri" panose="020F0502020204030204" pitchFamily="34" charset="0"/>
                <a:ea typeface="Calibri" panose="020F0502020204030204" pitchFamily="34" charset="0"/>
              </a:rPr>
              <a:t>Credit card, interest rate, fees, billing cycle, access to A T M, credit limit</a:t>
            </a:r>
            <a:endParaRPr lang="en-IN" sz="1800"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13604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Affect is the third part of attitude. It deals with emotions and feelings. With the affect referral method, consumers purchase the brand they like the best. There may not even be a strong reason they like the brand – they just do – or they may have a strong emotional attachment to the brand for some reason. It may have been a brand their parents used, so they developed an emotional attachment. The affect referral method saves energy. Consumers don’t have to think about the other brands</a:t>
            </a:r>
            <a:r>
              <a:rPr lang="en-US" baseline="0" dirty="0">
                <a:latin typeface="Arial" charset="0"/>
              </a:rPr>
              <a:t> or </a:t>
            </a:r>
            <a:r>
              <a:rPr lang="en-US" dirty="0">
                <a:latin typeface="Arial" charset="0"/>
              </a:rPr>
              <a:t>consider other alternatives; they just purchase the brand they like. It’s possible that the </a:t>
            </a:r>
            <a:r>
              <a:rPr lang="en-US" dirty="0" err="1">
                <a:latin typeface="Arial" charset="0"/>
              </a:rPr>
              <a:t>multiattribute</a:t>
            </a:r>
            <a:r>
              <a:rPr lang="en-US" dirty="0">
                <a:latin typeface="Arial" charset="0"/>
              </a:rPr>
              <a:t> approach was used in the past to determine the best brand, so the process does not have to be repeated. The experience with the brand was positive, so consumers continue buying it and over time develop a stronger emotional bond with it. </a:t>
            </a:r>
            <a:r>
              <a:rPr lang="en-US" sz="1200" b="0" i="0" u="none" strike="noStrike" kern="1200" baseline="0" dirty="0">
                <a:solidFill>
                  <a:schemeClr val="tx1"/>
                </a:solidFill>
                <a:latin typeface="+mn-lt"/>
                <a:ea typeface="+mn-ea"/>
                <a:cs typeface="+mn-cs"/>
              </a:rPr>
              <a:t>In this ad, loyal patrons of </a:t>
            </a:r>
            <a:r>
              <a:rPr lang="en-US" sz="1200" b="0" i="0" u="none" strike="noStrike" kern="1200" baseline="0" dirty="0" err="1">
                <a:solidFill>
                  <a:schemeClr val="tx1"/>
                </a:solidFill>
                <a:latin typeface="+mn-lt"/>
                <a:ea typeface="+mn-ea"/>
                <a:cs typeface="+mn-cs"/>
              </a:rPr>
              <a:t>Stevi</a:t>
            </a:r>
            <a:r>
              <a:rPr lang="en-US" sz="1200" b="0" i="0" u="none" strike="noStrike" kern="1200" baseline="0" dirty="0">
                <a:solidFill>
                  <a:schemeClr val="tx1"/>
                </a:solidFill>
                <a:latin typeface="+mn-lt"/>
                <a:ea typeface="+mn-ea"/>
                <a:cs typeface="+mn-cs"/>
              </a:rPr>
              <a:t> B’s Pizza Buffet may use the affect referral method in evaluating pizza restaurants.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565117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These are additional objectives for Chapter 3.</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698863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Studying the steps consumers take while making purchasing decisions helps us to create effective marketing communications. The environment in which consumers make purchases continually changes and evolves. Here, we can see </a:t>
            </a:r>
            <a:r>
              <a:rPr lang="en-US" sz="1200" kern="1200" dirty="0">
                <a:solidFill>
                  <a:schemeClr val="tx1"/>
                </a:solidFill>
                <a:latin typeface="+mn-lt"/>
                <a:ea typeface="+mn-ea"/>
                <a:cs typeface="+mn-cs"/>
              </a:rPr>
              <a:t>trends in the consumer buying environment that affect purchasing patterns.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789421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Understanding consumer buyer behavior trends is important. Companies need to respond to these changes in buying behaviors. The first step is to monitor the consumer environment and note especially any changes in patterns of behavior. The second step is to create goods and services that are compatible with these changes. Third, marketing messages that reflect these changes should be designed.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533367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In the business-to-business sector, people still make purchase decisions. The process that is used is different, which means marketers will have to use a different approach. Often more than one person is involved in the decision. Further, corporate policies can restrict decisions and decision rules can affect purchase activities. Factors such as costs, quality, and profit margins will also influence the decision.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943032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Studies of organizational decision making indicate that employees tend to adopt heuristics, or decision rules that reduce the number of viable options to a smaller, manageable set. Company goals, rules, budgets, and other organizational factors create heuristics. One frequently used decision rule, knows as “satisficing,” occurs when the team identifies an acceptable alternative.</a:t>
            </a:r>
            <a:endParaRPr lang="en-IN" i="0"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290764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Because members of the buying center are people, there are a number of individual factors that influence the buying process. The buying center becomes a very complex social organization when a number of people become involved in buying decisions. Personalities, ambitions, and personal agendas may cause</a:t>
            </a:r>
            <a:r>
              <a:rPr lang="en-US" baseline="0" dirty="0">
                <a:latin typeface="Arial" charset="0"/>
              </a:rPr>
              <a:t> </a:t>
            </a:r>
            <a:r>
              <a:rPr lang="en-US" dirty="0">
                <a:latin typeface="Arial" charset="0"/>
              </a:rPr>
              <a:t>conflict and tension. When individuals’ jobs are affected, they tend to become more involved.</a:t>
            </a:r>
            <a:endParaRPr lang="en-IN" dirty="0"/>
          </a:p>
          <a:p>
            <a:endParaRPr lang="en-IN" dirty="0"/>
          </a:p>
          <a:p>
            <a:pPr marL="0" marR="0">
              <a:lnSpc>
                <a:spcPct val="115000"/>
              </a:lnSpc>
              <a:spcBef>
                <a:spcPts val="1500"/>
              </a:spcBef>
              <a:spcAft>
                <a:spcPts val="1000"/>
              </a:spcAft>
            </a:pPr>
            <a:r>
              <a:rPr lang="en-US" sz="1800" dirty="0">
                <a:effectLst/>
                <a:latin typeface="Calibri" panose="020F0502020204030204" pitchFamily="34" charset="0"/>
                <a:ea typeface="Calibri" panose="020F0502020204030204" pitchFamily="34" charset="0"/>
              </a:rPr>
              <a:t>The central topic of the diagram is the buying center, which is surrounded by an outer circle comprised of connected topics.</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rPr>
              <a:t>The connected topics as follows.</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Personality features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Roles and perceived roles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Motivational levels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Levels of power</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Attitudes toward risk</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Levels of cognitive involvement</a:t>
            </a:r>
          </a:p>
          <a:p>
            <a:pPr marL="342900" marR="0" lvl="0" indent="-342900" algn="l" defTabSz="457200" rtl="0" eaLnBrk="1" fontAlgn="auto" latinLnBrk="0" hangingPunct="1">
              <a:lnSpc>
                <a:spcPct val="100000"/>
              </a:lnSpc>
              <a:spcBef>
                <a:spcPts val="0"/>
              </a:spcBef>
              <a:spcAft>
                <a:spcPts val="0"/>
              </a:spcAft>
              <a:buClrTx/>
              <a:buSzTx/>
              <a:buFont typeface="Symbol" panose="05050102010706020507" pitchFamily="18" charset="2"/>
              <a:buChar char=""/>
              <a:tabLst/>
              <a:defRPr/>
            </a:pPr>
            <a:r>
              <a:rPr lang="en-US" sz="1800" dirty="0">
                <a:effectLst/>
                <a:latin typeface="Calibri" panose="020F0502020204030204" pitchFamily="34" charset="0"/>
                <a:ea typeface="Calibri" panose="020F0502020204030204" pitchFamily="34" charset="0"/>
              </a:rPr>
              <a:t>Personal objectives</a:t>
            </a:r>
            <a:endParaRPr lang="en-IN" sz="1800"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799897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a:latin typeface="Arial" charset="0"/>
              </a:rPr>
              <a:t>The</a:t>
            </a:r>
            <a:r>
              <a:rPr lang="en-US" b="0" baseline="0" dirty="0">
                <a:latin typeface="Arial" charset="0"/>
              </a:rPr>
              <a:t> </a:t>
            </a:r>
            <a:r>
              <a:rPr lang="en-US" b="1" baseline="0" dirty="0">
                <a:latin typeface="Arial" charset="0"/>
              </a:rPr>
              <a:t>p</a:t>
            </a:r>
            <a:r>
              <a:rPr lang="en-US" b="1" dirty="0">
                <a:latin typeface="Arial" charset="0"/>
              </a:rPr>
              <a:t>ersonality</a:t>
            </a:r>
            <a:r>
              <a:rPr lang="en-US" dirty="0">
                <a:latin typeface="Arial" charset="0"/>
              </a:rPr>
              <a:t> of individuals will affect the purchase decision and the buying center. A decisive person will be more involved and direct. An extrovert will spend more time talking, while an introvert will be too timid to speak. The </a:t>
            </a:r>
            <a:r>
              <a:rPr lang="en-US" b="1" dirty="0">
                <a:latin typeface="Arial" charset="0"/>
              </a:rPr>
              <a:t>roles </a:t>
            </a:r>
            <a:r>
              <a:rPr lang="en-US" dirty="0">
                <a:latin typeface="Arial" charset="0"/>
              </a:rPr>
              <a:t>people have within the organization will impact the buying center. Roles are socially constructed and also influenced by a person’s age, heredity, ethnicity, gender, and cultural membership. A person’s degree of </a:t>
            </a:r>
            <a:r>
              <a:rPr lang="en-US" b="1" dirty="0">
                <a:latin typeface="Arial" charset="0"/>
              </a:rPr>
              <a:t>motivation</a:t>
            </a:r>
            <a:r>
              <a:rPr lang="en-US" dirty="0">
                <a:latin typeface="Arial" charset="0"/>
              </a:rPr>
              <a:t> depends on the match between the individual’s personal goals and the goals of the organization. Goals to succeed within an organization usually translate into greater involvement.</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760484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People derive their </a:t>
            </a:r>
            <a:r>
              <a:rPr lang="en-US" b="1" dirty="0">
                <a:latin typeface="Arial" charset="0"/>
              </a:rPr>
              <a:t>level of power</a:t>
            </a:r>
            <a:r>
              <a:rPr lang="en-US" dirty="0">
                <a:latin typeface="Arial" charset="0"/>
              </a:rPr>
              <a:t> from official and unofficial roles within an organization. The more power an individual has, the more he/she will be involved. Roles may be defined by the buying center and the impact the decision has on an individual’s personal performance. </a:t>
            </a:r>
            <a:r>
              <a:rPr lang="en-US" b="1" dirty="0">
                <a:latin typeface="Arial" charset="0"/>
              </a:rPr>
              <a:t>Risk and the attitude toward risk</a:t>
            </a:r>
            <a:r>
              <a:rPr lang="en-US" dirty="0">
                <a:latin typeface="Arial" charset="0"/>
              </a:rPr>
              <a:t> is important. A risk aversive person will seek a safe</a:t>
            </a:r>
            <a:r>
              <a:rPr lang="en-US" baseline="0" dirty="0">
                <a:latin typeface="Arial" charset="0"/>
              </a:rPr>
              <a:t> </a:t>
            </a:r>
            <a:r>
              <a:rPr lang="en-US" dirty="0">
                <a:latin typeface="Arial" charset="0"/>
              </a:rPr>
              <a:t>path and may want to stay with the current vendor. </a:t>
            </a:r>
            <a:r>
              <a:rPr lang="en-US" b="1" dirty="0">
                <a:latin typeface="Arial" charset="0"/>
              </a:rPr>
              <a:t>Levels of cognitive involvement</a:t>
            </a:r>
            <a:r>
              <a:rPr lang="en-US" dirty="0">
                <a:latin typeface="Arial" charset="0"/>
              </a:rPr>
              <a:t> will vary. The higher the level of involvement, the more questions individuals will ask and the more active they will be in the process. Individuals who have a higher level of cognition will spend more time asking questions and talking. The last factor is </a:t>
            </a:r>
            <a:r>
              <a:rPr lang="en-US" b="1" dirty="0">
                <a:latin typeface="Arial" charset="0"/>
              </a:rPr>
              <a:t>personal objectives</a:t>
            </a:r>
            <a:r>
              <a:rPr lang="en-US" dirty="0">
                <a:latin typeface="Arial" charset="0"/>
              </a:rPr>
              <a:t>. Individuals may act within a buying center in such a way that will promote individual objectives over company objectives, but in a way that is not noticed by others.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360452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Buying decisions can be classified into three categories: straight rebuy, modified rebuy, and new task buy. With a straight rebuy, the current vendor is contacted and a new order is placed. Alternatives are not considered. With a modified rebuy, a company is open to new vendors and will evaluate the current vendor as well as new possibilities. A new task is when a company is making a purchase for the first time or with little or no experience. It does not occur frequently, so often the vendors help in the process.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901469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rPr>
              <a:t>The diagram shows the concept of business to business buying, branching out into three topics as follows, straight rebuy, modified rebuy, new task buy.</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165936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latin typeface="Arial" charset="0"/>
              </a:rPr>
              <a:t>Modified rebuys occur for four different reasons. The company already has a current vendor, but has chosen to look at additional vendors and solutions. Reasons for moving from a straight rebuy to a modified rebuy include the following.</a:t>
            </a:r>
          </a:p>
          <a:p>
            <a:pPr marL="228600" indent="-228600">
              <a:buFontTx/>
              <a:buAutoNum type="arabicParenR"/>
              <a:defRPr/>
            </a:pPr>
            <a:r>
              <a:rPr lang="en-US" dirty="0">
                <a:latin typeface="Arial" charset="0"/>
              </a:rPr>
              <a:t>The company is dissatisfied with the current vendor.</a:t>
            </a:r>
          </a:p>
          <a:p>
            <a:pPr marL="228600" indent="-228600">
              <a:buFontTx/>
              <a:buAutoNum type="arabicParenR"/>
              <a:defRPr/>
            </a:pPr>
            <a:r>
              <a:rPr lang="en-US" dirty="0">
                <a:latin typeface="Arial" charset="0"/>
              </a:rPr>
              <a:t>Another vendor has made some type of attractive offer and members of the buying center feel it is worth looking at again. It may be a lower price, better quality, or some other factor that makes the buying center open it up for evaluation again.</a:t>
            </a:r>
          </a:p>
          <a:p>
            <a:pPr marL="228600" indent="-228600">
              <a:buFontTx/>
              <a:buAutoNum type="arabicParenR"/>
              <a:defRPr/>
            </a:pPr>
            <a:r>
              <a:rPr lang="en-US" dirty="0">
                <a:latin typeface="Arial" charset="0"/>
              </a:rPr>
              <a:t>Companies will often take bids at the end of contracts with vendors. They may stay with the current vendor, or they may not.</a:t>
            </a:r>
          </a:p>
          <a:p>
            <a:pPr marL="228600" indent="-228600">
              <a:buFontTx/>
              <a:buAutoNum type="arabicParenR"/>
              <a:defRPr/>
            </a:pPr>
            <a:r>
              <a:rPr lang="en-US" dirty="0">
                <a:latin typeface="Arial" charset="0"/>
              </a:rPr>
              <a:t>The individuals making the decision have little or no experience and rather than stay with the current vendor, they want to see what other vendors can offer. There may be features the current vendor is not supplying.</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66016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Chapter 3 begins with an overview of the consumer purchasing process and the consumer buying environment. Both are important in designing marketing communications. The next part of the chapter addresses current trends in consumer behavior. The last part of the chapter examines business-to-business buying behaviors. The buying center is an important part of the buying process. Often, products are introduced in the B-to-B market, then later marketed to consumers. Dual channel marketing involves marketing to both consumers and businesses.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854954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first step in the b-to-b buying process is the identification of needs. It may be a need for raw materials, or a new vehicle, or even new land. Step 2 is to establish objectives. It is important to do this before vendors are contacted to ensure the decision is unbiased. Step 3 involves identifying possible vendors or sending out a request for proposals. Once vendors have submitted bids, evaluation begins. Members of the buying center will screen out vendors who do meet the specifications. Depending on the size of the bid, this process of evaluation may take just a few hours to several weeks. Once the vendor has been selected, terms are negotiated. Evaluation of the vendor then occurs after the purchase. With business purchases, it often becomes a continuous process with repeat orders, the straight rebuy situation.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533207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business-to-business buying process is very similar to the individual buying process. Both have a problem recognition that starts the process. Information search for individuals is similar to establishing objectives and identifying vendors in the b-to-b. Both processes involve an evaluation of alternatives. The purchase decision in the consumer process is split into vendor selection and purchase negotiations for businesses. Finally, both involve a </a:t>
            </a:r>
            <a:r>
              <a:rPr lang="en-US" dirty="0" err="1">
                <a:latin typeface="Arial" charset="0"/>
              </a:rPr>
              <a:t>postpurchase</a:t>
            </a:r>
            <a:r>
              <a:rPr lang="en-US" dirty="0">
                <a:latin typeface="Arial" charset="0"/>
              </a:rPr>
              <a:t> evaluation stage.</a:t>
            </a:r>
            <a:endParaRPr lang="en-IN" dirty="0"/>
          </a:p>
          <a:p>
            <a:endParaRPr lang="en-IN" dirty="0"/>
          </a:p>
          <a:p>
            <a:pPr marL="0" marR="0">
              <a:lnSpc>
                <a:spcPct val="115000"/>
              </a:lnSpc>
              <a:spcBef>
                <a:spcPts val="1500"/>
              </a:spcBef>
              <a:spcAft>
                <a:spcPts val="1000"/>
              </a:spcAft>
            </a:pPr>
            <a:r>
              <a:rPr lang="en-US" sz="1100" dirty="0">
                <a:effectLst/>
                <a:latin typeface="Calibri" panose="020F0502020204030204" pitchFamily="34" charset="0"/>
                <a:ea typeface="Calibri" panose="020F0502020204030204" pitchFamily="34" charset="0"/>
              </a:rPr>
              <a:t>A diagram has two columns labeled consumer buying process and b to b buying process, each with topics flowing from top to bottom which converge at the post purchase evaluation.</a:t>
            </a:r>
            <a:endParaRPr lang="en-IN" sz="1100" dirty="0">
              <a:effectLst/>
              <a:latin typeface="Calibri" panose="020F0502020204030204" pitchFamily="34" charset="0"/>
              <a:ea typeface="Calibri" panose="020F0502020204030204" pitchFamily="34" charset="0"/>
            </a:endParaRPr>
          </a:p>
          <a:p>
            <a:pPr marL="0" marR="0">
              <a:lnSpc>
                <a:spcPct val="115000"/>
              </a:lnSpc>
              <a:spcBef>
                <a:spcPts val="0"/>
              </a:spcBef>
              <a:spcAft>
                <a:spcPts val="1000"/>
              </a:spcAft>
            </a:pPr>
            <a:r>
              <a:rPr lang="en-US" sz="1100" dirty="0">
                <a:effectLst/>
                <a:latin typeface="Calibri" panose="020F0502020204030204" pitchFamily="34" charset="0"/>
                <a:ea typeface="Calibri" panose="020F0502020204030204" pitchFamily="34" charset="0"/>
              </a:rPr>
              <a:t>The structure of the columns is as follows.</a:t>
            </a:r>
            <a:endParaRPr lang="en-IN" sz="11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100" dirty="0">
                <a:effectLst/>
                <a:latin typeface="Calibri" panose="020F0502020204030204" pitchFamily="34" charset="0"/>
                <a:ea typeface="Calibri" panose="020F0502020204030204" pitchFamily="34" charset="0"/>
                <a:cs typeface="Times New Roman" panose="02020603050405020304" pitchFamily="18" charset="0"/>
              </a:rPr>
              <a:t>Consumer buying process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Problem recognition</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Information search</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Evaluation of alternatives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Purchase decision</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100" dirty="0">
                <a:effectLst/>
                <a:latin typeface="Calibri" panose="020F0502020204030204" pitchFamily="34" charset="0"/>
                <a:ea typeface="Calibri" panose="020F0502020204030204" pitchFamily="34" charset="0"/>
                <a:cs typeface="Times New Roman" panose="02020603050405020304" pitchFamily="18" charset="0"/>
              </a:rPr>
              <a:t>B to b buying process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Identification of needs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Establish specifications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Identify vendors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Evaluate vendors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Select vendor</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100" dirty="0">
                <a:effectLst/>
                <a:latin typeface="Calibri" panose="020F0502020204030204" pitchFamily="34" charset="0"/>
                <a:ea typeface="Calibri" panose="020F0502020204030204" pitchFamily="34" charset="0"/>
                <a:cs typeface="Times New Roman" panose="02020603050405020304" pitchFamily="18" charset="0"/>
              </a:rPr>
              <a:t>Purchase negotiations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0"/>
              </a:spcBef>
              <a:spcAft>
                <a:spcPts val="1000"/>
              </a:spcAft>
            </a:pPr>
            <a:r>
              <a:rPr lang="en-US" sz="1100" dirty="0">
                <a:effectLst/>
                <a:latin typeface="Calibri" panose="020F0502020204030204" pitchFamily="34" charset="0"/>
                <a:ea typeface="Calibri" panose="020F0502020204030204" pitchFamily="34" charset="0"/>
              </a:rPr>
              <a:t> </a:t>
            </a:r>
            <a:endParaRPr lang="en-IN" sz="1100" dirty="0">
              <a:effectLst/>
              <a:latin typeface="Calibri" panose="020F0502020204030204" pitchFamily="34" charset="0"/>
              <a:ea typeface="Calibri" panose="020F0502020204030204" pitchFamily="34" charset="0"/>
            </a:endParaRPr>
          </a:p>
          <a:p>
            <a:pPr marL="0" marR="0">
              <a:lnSpc>
                <a:spcPct val="115000"/>
              </a:lnSpc>
              <a:spcBef>
                <a:spcPts val="0"/>
              </a:spcBef>
              <a:spcAft>
                <a:spcPts val="1000"/>
              </a:spcAft>
            </a:pPr>
            <a:r>
              <a:rPr lang="en-US" sz="1100" dirty="0">
                <a:effectLst/>
                <a:latin typeface="Calibri" panose="020F0502020204030204" pitchFamily="34" charset="0"/>
                <a:ea typeface="Calibri" panose="020F0502020204030204" pitchFamily="34" charset="0"/>
              </a:rPr>
              <a:t>The connections of the concepts are as follows.</a:t>
            </a:r>
            <a:endParaRPr lang="en-IN" sz="11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100" dirty="0">
                <a:effectLst/>
                <a:latin typeface="Calibri" panose="020F0502020204030204" pitchFamily="34" charset="0"/>
                <a:ea typeface="Calibri" panose="020F0502020204030204" pitchFamily="34" charset="0"/>
                <a:cs typeface="Times New Roman" panose="02020603050405020304" pitchFamily="18" charset="0"/>
              </a:rPr>
              <a:t>Problem recognition connected reciprocally to the identification of needs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100" dirty="0">
                <a:effectLst/>
                <a:latin typeface="Calibri" panose="020F0502020204030204" pitchFamily="34" charset="0"/>
                <a:ea typeface="Calibri" panose="020F0502020204030204" pitchFamily="34" charset="0"/>
                <a:cs typeface="Times New Roman" panose="02020603050405020304" pitchFamily="18" charset="0"/>
              </a:rPr>
              <a:t>Information search connected reciprocally to establish specifications and identify vendors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100" dirty="0">
                <a:effectLst/>
                <a:latin typeface="Calibri" panose="020F0502020204030204" pitchFamily="34" charset="0"/>
                <a:ea typeface="Calibri" panose="020F0502020204030204" pitchFamily="34" charset="0"/>
                <a:cs typeface="Times New Roman" panose="02020603050405020304" pitchFamily="18" charset="0"/>
              </a:rPr>
              <a:t>Evaluation of alternatives connected reciprocally to evaluate vendors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100" dirty="0">
                <a:effectLst/>
                <a:latin typeface="Calibri" panose="020F0502020204030204" pitchFamily="34" charset="0"/>
                <a:ea typeface="Calibri" panose="020F0502020204030204" pitchFamily="34" charset="0"/>
                <a:cs typeface="Times New Roman" panose="02020603050405020304" pitchFamily="18" charset="0"/>
              </a:rPr>
              <a:t>Purchase decision connected reciprocally to select vendor and purchase negotiations</a:t>
            </a:r>
            <a:endParaRPr lang="en-IN" sz="12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1500"/>
              </a:spcBef>
              <a:spcAft>
                <a:spcPts val="1000"/>
              </a:spcAft>
            </a:pPr>
            <a:r>
              <a:rPr lang="en-US" sz="1100" dirty="0">
                <a:effectLst/>
                <a:latin typeface="Calibri" panose="020F0502020204030204" pitchFamily="34" charset="0"/>
                <a:ea typeface="Calibri" panose="020F0502020204030204" pitchFamily="34" charset="0"/>
              </a:rPr>
              <a:t>Purchase decision and purchase negotiations connected reciprocally to post purchase evaluation</a:t>
            </a:r>
            <a:endParaRPr lang="en-IN" sz="1100" dirty="0">
              <a:effectLst/>
              <a:latin typeface="Calibri" panose="020F0502020204030204" pitchFamily="34" charset="0"/>
              <a:ea typeface="Calibri" panose="020F0502020204030204" pitchFamily="34"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456699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Dual channel marketing involves selling products to both consumer and business markets. The process often begins with the B-to-B market. Individuals like a brand they are using at work and purchase the brand for personal use, which is spin-off sales. It may be the brand of computer, vehicle, or cell phone. The challenge for marketers is should they market both channels the same way, or should they be different? There are also image issues to consider. </a:t>
            </a:r>
            <a:r>
              <a:rPr lang="en-US" sz="1200" b="0" i="0" u="none" strike="noStrike" kern="1200" baseline="0" dirty="0">
                <a:solidFill>
                  <a:schemeClr val="tx1"/>
                </a:solidFill>
                <a:latin typeface="+mn-lt"/>
                <a:ea typeface="+mn-ea"/>
                <a:cs typeface="+mn-cs"/>
              </a:rPr>
              <a:t>This advertisement for Alpha Air One appeals to both individual consumers and business customers.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453332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Dual channel marketing requires one of three approaches based on how the product is purchased and used. 1) The same brand is sold in both markets, but the communication messages are different. This often requires having different marketing plans. 2) A second approach is to create different brand names and a different marketing plan for each brand. With this approach involves two totally separate approaches and is motivated by the idea that the consumer and business markets are not compatible. 3) With the last approach, multiple or different channels of distribution are used for the consumer market and b-to-b market. In most cases, this approach involves different brands as well.</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2119371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Buyer behaviors vary widely around the world. A cultural assimilator is a valuable person to have on staff to assist in marketing plans for other countries. It is important to understand the purchase process. The way products are purchased in the U.S. is not the same as it is in Japan, Brazil, or other parts of the world. Having a strong brand name helps with global expansion. Even for B-to-B markets, global brands are important.</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2877210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Let’s take another look at the personal values shown in Figure 3.3. These often exert an impact on the type of position or occupation a graduate seeks. In most cases, job seekers use the </a:t>
            </a:r>
            <a:r>
              <a:rPr lang="en-US" sz="1200" b="0" i="0" u="none" strike="noStrike" kern="1200" baseline="0" dirty="0" err="1">
                <a:solidFill>
                  <a:schemeClr val="tx1"/>
                </a:solidFill>
                <a:latin typeface="+mn-lt"/>
                <a:ea typeface="+mn-ea"/>
                <a:cs typeface="+mn-cs"/>
              </a:rPr>
              <a:t>multiattribute</a:t>
            </a:r>
            <a:r>
              <a:rPr lang="en-US" sz="1200" b="0" i="0" u="none" strike="noStrike" kern="1200" baseline="0" dirty="0">
                <a:solidFill>
                  <a:schemeClr val="tx1"/>
                </a:solidFill>
                <a:latin typeface="+mn-lt"/>
                <a:ea typeface="+mn-ea"/>
                <a:cs typeface="+mn-cs"/>
              </a:rPr>
              <a:t> approach to evaluate various companies and job possibilities. It is unlikely someone will find the type of work or company that scores high on every factor.</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0248645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a:t>
            </a:r>
            <a:r>
              <a:rPr lang="en-US" baseline="0" dirty="0">
                <a:latin typeface="Arial" charset="0"/>
              </a:rPr>
              <a:t> blog exercises for Chapter 3 include </a:t>
            </a:r>
            <a:r>
              <a:rPr lang="en-US" sz="1200" dirty="0"/>
              <a:t>Buyer Behaviors for New and Adapted Services, Millennials and Buyer Behaviors, and Lingerie and Buyer Behaviors. </a:t>
            </a:r>
            <a:r>
              <a:rPr lang="en-US" baseline="0" dirty="0">
                <a:latin typeface="Arial" charset="0"/>
              </a:rPr>
              <a:t>Links are embedded in the text for each.</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5718242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47</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Nescafé instant</a:t>
            </a:r>
            <a:r>
              <a:rPr lang="en-US" baseline="0" dirty="0">
                <a:latin typeface="Arial" charset="0"/>
              </a:rPr>
              <a:t> coffee has been the market leader for nearly two decades, but coffee consumption was primarily an urban activity. In rural China, consumption was less than five cups of coffee per year. The goal was to change this routine, from tea to coffee. The campaign focused on the internet, e-commerce, and social media. Using the microblogging service Weibo, Nescafé launched a campaign around White Valentine’s Day, in which women gave gifts to men. The goal was to generate discussions in social media, with a contest as a complementary piece of the campaign.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619911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consumer decision-making process involves five steps. The first step is problem recognition. It involves a consumer recognizing he/she needs something, has run out of something, or has an interest in something. Step two is information search. Consumers will first search internally for information. If they have enough information already stored in memory, then they will move to the next step. If not, then the consumer will conduct an external search. For high</a:t>
            </a:r>
            <a:r>
              <a:rPr lang="en-US" baseline="0" dirty="0">
                <a:latin typeface="Arial" charset="0"/>
              </a:rPr>
              <a:t> </a:t>
            </a:r>
            <a:r>
              <a:rPr lang="en-US" dirty="0">
                <a:latin typeface="Arial" charset="0"/>
              </a:rPr>
              <a:t>involvement and high dollar purchases, most consumers will conduct an external search. Step three is evaluation of alternatives. This may take only a few minutes for low cost, low involvement decisions to several months for high involvement decisions. After alternatives are evaluated, consumers will move to the next step, the purchase decision. While consumers will normally purchase the brand they intended to buy, sometimes in-store signage or deals will alter the purchase decision. The last step in the process is </a:t>
            </a:r>
            <a:r>
              <a:rPr lang="en-US" dirty="0" err="1">
                <a:latin typeface="Arial" charset="0"/>
              </a:rPr>
              <a:t>postpurchase</a:t>
            </a:r>
            <a:r>
              <a:rPr lang="en-US" dirty="0">
                <a:latin typeface="Arial" charset="0"/>
              </a:rPr>
              <a:t> evaluation. Consumers will determine the level of satisfaction with the purchase, which will impact their next purchase decision for that product.</a:t>
            </a:r>
            <a:endParaRPr lang="en-IN" dirty="0"/>
          </a:p>
          <a:p>
            <a:endParaRPr lang="en-IN" dirty="0"/>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rPr>
              <a:t>The diagram’s flow from left to right is structured as follows.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Problem recognition</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Information search</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Evaluation of alternatives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Purchase decision</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Post purchase evaluation</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76491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Once a problem, need, or want has been recognized, consumers move to the next stage of the process, information search. Understanding information search is important for marketing communications. There are two types of information search, internal and external.</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55603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first step in the consumer decision-making process is the recognition of a need or want. It can be a physical need or want, such as thirst or hunger. It can be a social need or want, such as seeing a friend with the latest cell phone or a new car. It can be a psychological need or want, such as purchasing a new outfit to wear to feel good about themselves, or because they are depressed and buying something lifts their spirits. Many purchases are triggered by running out of something, such as groceries, food,</a:t>
            </a:r>
            <a:r>
              <a:rPr lang="en-US" baseline="0" dirty="0">
                <a:latin typeface="Arial" charset="0"/>
              </a:rPr>
              <a:t> and </a:t>
            </a:r>
            <a:r>
              <a:rPr lang="en-US" dirty="0">
                <a:latin typeface="Arial" charset="0"/>
              </a:rPr>
              <a:t>beverages. But, advertising can also trigger a need or want. This advertisement for Skyjacker can trigger a desire for a lift kit for a vehicle. The desire can be reinforced through seeing someone else’s vehicle with one installed, or the reverse can occur.</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61978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a:t>
            </a:r>
            <a:r>
              <a:rPr lang="en-US" baseline="0" dirty="0">
                <a:latin typeface="Arial" charset="0"/>
              </a:rPr>
              <a:t> i</a:t>
            </a:r>
            <a:r>
              <a:rPr lang="en-US" dirty="0">
                <a:latin typeface="Arial" charset="0"/>
              </a:rPr>
              <a:t>nternal search for information is a mental activity. Consumers search their memories for information. They think about brands they have purchased in the past. If the brand met their needs and the experience was good, it is very likely they will buy the same brand again. If not, they will conduct a longer internal search or move to the external search for additional information. Past experience is an important part of an internal search and how long the individual thinks about various brands. Consumers typically reduce the number of options quickly and concentrate on only a couple or small set of options. With internal search, brand awareness and brand equity are important. If a consumer is not aware of a brand, such as Kraft, then it will not be considered as a purchase option unless the search process moves to an external search. The higher the level of brand equity, the more likely the brand will be purchased with little mental effort and no additional consideration of other brands. </a:t>
            </a:r>
            <a:r>
              <a:rPr lang="en-US" sz="1200" b="0" i="0" u="none" strike="noStrike" kern="1200" baseline="0" dirty="0">
                <a:solidFill>
                  <a:schemeClr val="tx1"/>
                </a:solidFill>
                <a:latin typeface="+mn-lt"/>
                <a:ea typeface="+mn-ea"/>
                <a:cs typeface="+mn-cs"/>
              </a:rPr>
              <a:t>This advertisement for Visit South Walton entices players to consider the area as the best option for a golfing vacation.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4684217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1.jp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2022, 2018, 2016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5"/>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0" r:id="rId8"/>
    <p:sldLayoutId id="2147483671" r:id="rId9"/>
    <p:sldLayoutId id="2147483673" r:id="rId10"/>
    <p:sldLayoutId id="2147483670" r:id="rId11"/>
    <p:sldLayoutId id="2147483669" r:id="rId12"/>
    <p:sldLayoutId id="2147483655"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7.xml"/><Relationship Id="rId1" Type="http://schemas.openxmlformats.org/officeDocument/2006/relationships/slideLayout" Target="../slideLayouts/slideLayout4.xml"/><Relationship Id="rId4" Type="http://schemas.openxmlformats.org/officeDocument/2006/relationships/image" Target="../media/image23.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1"/>
              </a:ext>
            </a:extLst>
          </p:cNvPr>
          <p:cNvSpPr>
            <a:spLocks noGrp="1"/>
          </p:cNvSpPr>
          <p:nvPr>
            <p:ph type="title"/>
          </p:nvPr>
        </p:nvSpPr>
        <p:spPr>
          <a:xfrm>
            <a:off x="457199" y="143692"/>
            <a:ext cx="8229601" cy="987333"/>
          </a:xfrm>
        </p:spPr>
        <p:txBody>
          <a:bodyPr anchor="ctr"/>
          <a:lstStyle/>
          <a:p>
            <a:r>
              <a:rPr lang="en-US" sz="3000" dirty="0"/>
              <a:t>Integrated Advertising, Promotion, and Marketing Communications</a:t>
            </a:r>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1"/>
              </a:ext>
            </a:extLst>
          </p:cNvPr>
          <p:cNvSpPr>
            <a:spLocks noGrp="1"/>
          </p:cNvSpPr>
          <p:nvPr>
            <p:ph type="body" idx="1"/>
          </p:nvPr>
        </p:nvSpPr>
        <p:spPr>
          <a:xfrm>
            <a:off x="457200" y="1212419"/>
            <a:ext cx="8229600" cy="413524"/>
          </a:xfrm>
        </p:spPr>
        <p:txBody>
          <a:bodyPr anchor="ctr"/>
          <a:lstStyle/>
          <a:p>
            <a:r>
              <a:rPr lang="en-US" dirty="0">
                <a:solidFill>
                  <a:schemeClr val="tx2"/>
                </a:solidFill>
              </a:rPr>
              <a:t>Ninth Edition</a:t>
            </a:r>
          </a:p>
        </p:txBody>
      </p:sp>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1"/>
              </a:ext>
            </a:extLst>
          </p:cNvPr>
          <p:cNvSpPr>
            <a:spLocks noGrp="1"/>
          </p:cNvSpPr>
          <p:nvPr>
            <p:ph sz="quarter" idx="14"/>
          </p:nvPr>
        </p:nvSpPr>
        <p:spPr>
          <a:xfrm>
            <a:off x="5029200" y="1906104"/>
            <a:ext cx="3657600" cy="1186345"/>
          </a:xfrm>
        </p:spPr>
        <p:txBody>
          <a:bodyPr/>
          <a:lstStyle/>
          <a:p>
            <a:pPr marL="0" algn="ctr"/>
            <a:r>
              <a:rPr lang="en-US" b="1" dirty="0">
                <a:latin typeface="+mn-lt"/>
              </a:rPr>
              <a:t>Chapter 3</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1"/>
              </a:ext>
            </a:extLst>
          </p:cNvPr>
          <p:cNvSpPr>
            <a:spLocks noGrp="1"/>
          </p:cNvSpPr>
          <p:nvPr>
            <p:ph sz="quarter" idx="15"/>
          </p:nvPr>
        </p:nvSpPr>
        <p:spPr>
          <a:xfrm>
            <a:off x="5029200" y="3252789"/>
            <a:ext cx="3657600" cy="1786139"/>
          </a:xfrm>
        </p:spPr>
        <p:txBody>
          <a:bodyPr/>
          <a:lstStyle/>
          <a:p>
            <a:r>
              <a:rPr lang="en-US" dirty="0"/>
              <a:t>Buyer Behaviors</a:t>
            </a:r>
          </a:p>
        </p:txBody>
      </p:sp>
      <p:pic>
        <p:nvPicPr>
          <p:cNvPr id="10" name="Picture 9" descr="Front Cover: Integrated Advertising, Promotion, and Marketing Communications, Ninth Edition by Clow and Baack.">
            <a:extLst>
              <a:ext uri="{FF2B5EF4-FFF2-40B4-BE49-F238E27FC236}">
                <a16:creationId xmlns:a16="http://schemas.microsoft.com/office/drawing/2014/main" id="{521363D0-1471-40A0-877A-CB03B9F75786}"/>
              </a:ext>
            </a:extLst>
          </p:cNvPr>
          <p:cNvPicPr>
            <a:picLocks noChangeAspect="1"/>
          </p:cNvPicPr>
          <p:nvPr/>
        </p:nvPicPr>
        <p:blipFill>
          <a:blip r:embed="rId3"/>
          <a:stretch>
            <a:fillRect/>
          </a:stretch>
        </p:blipFill>
        <p:spPr>
          <a:xfrm>
            <a:off x="591091" y="1694010"/>
            <a:ext cx="3624966" cy="4494960"/>
          </a:xfrm>
          <a:prstGeom prst="rect">
            <a:avLst/>
          </a:prstGeom>
          <a:ln>
            <a:solidFill>
              <a:schemeClr val="tx1"/>
            </a:solidFill>
          </a:ln>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1"/>
              </a:ext>
            </a:extLst>
          </p:cNvPr>
          <p:cNvSpPr>
            <a:spLocks noGrp="1"/>
          </p:cNvSpPr>
          <p:nvPr>
            <p:ph sz="quarter" idx="17"/>
          </p:nvPr>
        </p:nvSpPr>
        <p:spPr>
          <a:xfrm>
            <a:off x="2173000" y="6415232"/>
            <a:ext cx="6589712" cy="228600"/>
          </a:xfrm>
        </p:spPr>
        <p:txBody>
          <a:bodyPr/>
          <a:lstStyle/>
          <a:p>
            <a:pPr marL="0" indent="0"/>
            <a:r>
              <a:rPr lang="en-US" altLang="en-US" sz="1200" b="0" dirty="0">
                <a:latin typeface="Verdana"/>
                <a:ea typeface="Verdana" panose="020B0604030504040204" pitchFamily="34" charset="0"/>
                <a:cs typeface="Verdana" panose="020B0604030504040204" pitchFamily="34" charset="0"/>
              </a:rPr>
              <a:t>Copyright © </a:t>
            </a:r>
            <a:r>
              <a:rPr lang="en-IN" dirty="0"/>
              <a:t>2022, 2018, 2016 </a:t>
            </a:r>
            <a:r>
              <a:rPr lang="en-US" altLang="en-US" sz="1200" b="0" dirty="0">
                <a:latin typeface="Verdana"/>
                <a:ea typeface="Verdana" panose="020B0604030504040204" pitchFamily="34" charset="0"/>
                <a:cs typeface="Verdana" panose="020B0604030504040204" pitchFamily="34" charset="0"/>
              </a:rPr>
              <a:t>Pearson Education, Inc. All Rights Reserved</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Tree>
    <p:extLst>
      <p:ext uri="{BB962C8B-B14F-4D97-AF65-F5344CB8AC3E}">
        <p14:creationId xmlns:p14="http://schemas.microsoft.com/office/powerpoint/2010/main" val="3801335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3DFD4-C879-407D-8863-ACE69D7CD3AF}"/>
              </a:ext>
            </a:extLst>
          </p:cNvPr>
          <p:cNvSpPr>
            <a:spLocks noGrp="1"/>
          </p:cNvSpPr>
          <p:nvPr>
            <p:ph type="title"/>
          </p:nvPr>
        </p:nvSpPr>
        <p:spPr/>
        <p:txBody>
          <a:bodyPr/>
          <a:lstStyle/>
          <a:p>
            <a:r>
              <a:rPr lang="en-IN" sz="3200" dirty="0"/>
              <a:t>Figure 3.2: Factors Affecting the Consumer’s External Search</a:t>
            </a:r>
          </a:p>
        </p:txBody>
      </p:sp>
      <p:pic>
        <p:nvPicPr>
          <p:cNvPr id="5" name="Content Placeholder 4" descr="A diagram represents the factors affecting the amount of time a consumer spends conducting an external search. For long description in Notes pane, press F6.">
            <a:extLst>
              <a:ext uri="{FF2B5EF4-FFF2-40B4-BE49-F238E27FC236}">
                <a16:creationId xmlns:a16="http://schemas.microsoft.com/office/drawing/2014/main" id="{F336DF7A-9203-4110-9232-A3BE668C9456}"/>
              </a:ext>
            </a:extLst>
          </p:cNvPr>
          <p:cNvPicPr>
            <a:picLocks noGrp="1" noChangeAspect="1"/>
          </p:cNvPicPr>
          <p:nvPr>
            <p:ph sz="quarter" idx="13"/>
          </p:nvPr>
        </p:nvPicPr>
        <p:blipFill>
          <a:blip r:embed="rId3"/>
          <a:stretch>
            <a:fillRect/>
          </a:stretch>
        </p:blipFill>
        <p:spPr>
          <a:xfrm>
            <a:off x="1043697" y="1596954"/>
            <a:ext cx="7059780" cy="4578493"/>
          </a:xfrm>
          <a:prstGeom prst="rect">
            <a:avLst/>
          </a:prstGeom>
        </p:spPr>
      </p:pic>
    </p:spTree>
    <p:extLst>
      <p:ext uri="{BB962C8B-B14F-4D97-AF65-F5344CB8AC3E}">
        <p14:creationId xmlns:p14="http://schemas.microsoft.com/office/powerpoint/2010/main" val="1961805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5A62C-D5A3-4013-823F-DF34E4092352}"/>
              </a:ext>
            </a:extLst>
          </p:cNvPr>
          <p:cNvSpPr>
            <a:spLocks noGrp="1"/>
          </p:cNvSpPr>
          <p:nvPr>
            <p:ph type="title"/>
          </p:nvPr>
        </p:nvSpPr>
        <p:spPr/>
        <p:txBody>
          <a:bodyPr/>
          <a:lstStyle/>
          <a:p>
            <a:r>
              <a:rPr lang="en-IN" dirty="0"/>
              <a:t>Ability to Search</a:t>
            </a:r>
          </a:p>
        </p:txBody>
      </p:sp>
      <p:sp>
        <p:nvSpPr>
          <p:cNvPr id="3" name="Content Placeholder 2">
            <a:extLst>
              <a:ext uri="{FF2B5EF4-FFF2-40B4-BE49-F238E27FC236}">
                <a16:creationId xmlns:a16="http://schemas.microsoft.com/office/drawing/2014/main" id="{BA4E1714-6D5B-4370-B5B9-C306CD83887E}"/>
              </a:ext>
            </a:extLst>
          </p:cNvPr>
          <p:cNvSpPr>
            <a:spLocks noGrp="1"/>
          </p:cNvSpPr>
          <p:nvPr>
            <p:ph sz="quarter" idx="13"/>
          </p:nvPr>
        </p:nvSpPr>
        <p:spPr/>
        <p:txBody>
          <a:bodyPr/>
          <a:lstStyle/>
          <a:p>
            <a:r>
              <a:rPr lang="en-IN" dirty="0"/>
              <a:t>Determines extent of search</a:t>
            </a:r>
          </a:p>
          <a:p>
            <a:r>
              <a:rPr lang="en-IN" dirty="0"/>
              <a:t>Education level increases search time</a:t>
            </a:r>
          </a:p>
          <a:p>
            <a:r>
              <a:rPr lang="en-IN" dirty="0"/>
              <a:t>Knowledge of product and brands affects ability</a:t>
            </a:r>
          </a:p>
          <a:p>
            <a:r>
              <a:rPr lang="en-IN" dirty="0"/>
              <a:t>Experts may conduct extensive searches</a:t>
            </a:r>
          </a:p>
          <a:p>
            <a:r>
              <a:rPr lang="en-IN" dirty="0"/>
              <a:t>Those who know little spend less time searching</a:t>
            </a:r>
          </a:p>
        </p:txBody>
      </p:sp>
    </p:spTree>
    <p:extLst>
      <p:ext uri="{BB962C8B-B14F-4D97-AF65-F5344CB8AC3E}">
        <p14:creationId xmlns:p14="http://schemas.microsoft.com/office/powerpoint/2010/main" val="736895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8D7E5-B465-4753-B3E9-FAF9254BFEDB}"/>
              </a:ext>
            </a:extLst>
          </p:cNvPr>
          <p:cNvSpPr>
            <a:spLocks noGrp="1"/>
          </p:cNvSpPr>
          <p:nvPr>
            <p:ph type="title"/>
          </p:nvPr>
        </p:nvSpPr>
        <p:spPr/>
        <p:txBody>
          <a:bodyPr/>
          <a:lstStyle/>
          <a:p>
            <a:r>
              <a:rPr lang="en-IN" dirty="0"/>
              <a:t>Level of Motivation</a:t>
            </a:r>
          </a:p>
        </p:txBody>
      </p:sp>
      <p:sp>
        <p:nvSpPr>
          <p:cNvPr id="3" name="Content Placeholder 2">
            <a:extLst>
              <a:ext uri="{FF2B5EF4-FFF2-40B4-BE49-F238E27FC236}">
                <a16:creationId xmlns:a16="http://schemas.microsoft.com/office/drawing/2014/main" id="{72FADDB5-0AF5-408E-9CD3-469E8A56115F}"/>
              </a:ext>
            </a:extLst>
          </p:cNvPr>
          <p:cNvSpPr>
            <a:spLocks noGrp="1"/>
          </p:cNvSpPr>
          <p:nvPr>
            <p:ph sz="quarter" idx="13"/>
          </p:nvPr>
        </p:nvSpPr>
        <p:spPr/>
        <p:txBody>
          <a:bodyPr/>
          <a:lstStyle/>
          <a:p>
            <a:r>
              <a:rPr lang="en-IN" dirty="0"/>
              <a:t>Level of involvement</a:t>
            </a:r>
          </a:p>
          <a:p>
            <a:r>
              <a:rPr lang="en-IN" dirty="0"/>
              <a:t>Need for cognition</a:t>
            </a:r>
          </a:p>
          <a:p>
            <a:r>
              <a:rPr lang="en-IN" dirty="0"/>
              <a:t>Level of shopping enthusiasm</a:t>
            </a:r>
          </a:p>
        </p:txBody>
      </p:sp>
      <p:pic>
        <p:nvPicPr>
          <p:cNvPr id="6" name="Content Placeholder 5" descr="A photo of a smiling man wearing a tuxedo.">
            <a:extLst>
              <a:ext uri="{FF2B5EF4-FFF2-40B4-BE49-F238E27FC236}">
                <a16:creationId xmlns:a16="http://schemas.microsoft.com/office/drawing/2014/main" id="{4C4AFA51-93E4-4D9A-8BF2-A922A9102A6D}"/>
              </a:ext>
            </a:extLst>
          </p:cNvPr>
          <p:cNvPicPr>
            <a:picLocks noGrp="1" noChangeAspect="1"/>
          </p:cNvPicPr>
          <p:nvPr>
            <p:ph sz="quarter" idx="14"/>
          </p:nvPr>
        </p:nvPicPr>
        <p:blipFill>
          <a:blip r:embed="rId3"/>
          <a:stretch>
            <a:fillRect/>
          </a:stretch>
        </p:blipFill>
        <p:spPr>
          <a:xfrm>
            <a:off x="5109215" y="1552575"/>
            <a:ext cx="3162607" cy="4438650"/>
          </a:xfrm>
          <a:prstGeom prst="rect">
            <a:avLst/>
          </a:prstGeom>
        </p:spPr>
      </p:pic>
    </p:spTree>
    <p:extLst>
      <p:ext uri="{BB962C8B-B14F-4D97-AF65-F5344CB8AC3E}">
        <p14:creationId xmlns:p14="http://schemas.microsoft.com/office/powerpoint/2010/main" val="2220646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FC7C-EAC4-4D3B-B927-40442469C4AC}"/>
              </a:ext>
            </a:extLst>
          </p:cNvPr>
          <p:cNvSpPr>
            <a:spLocks noGrp="1"/>
          </p:cNvSpPr>
          <p:nvPr>
            <p:ph type="title"/>
          </p:nvPr>
        </p:nvSpPr>
        <p:spPr/>
        <p:txBody>
          <a:bodyPr/>
          <a:lstStyle/>
          <a:p>
            <a:r>
              <a:rPr lang="en-IN" dirty="0"/>
              <a:t>Cost versus Benefits</a:t>
            </a:r>
          </a:p>
        </p:txBody>
      </p:sp>
      <p:pic>
        <p:nvPicPr>
          <p:cNvPr id="6" name="Content Placeholder 5" descr="A photo of a smiling woman in a shop, inspecting a necklace on display.">
            <a:extLst>
              <a:ext uri="{FF2B5EF4-FFF2-40B4-BE49-F238E27FC236}">
                <a16:creationId xmlns:a16="http://schemas.microsoft.com/office/drawing/2014/main" id="{C4565E5A-7927-4F53-AE37-742693CA483A}"/>
              </a:ext>
            </a:extLst>
          </p:cNvPr>
          <p:cNvPicPr>
            <a:picLocks noGrp="1" noChangeAspect="1"/>
          </p:cNvPicPr>
          <p:nvPr>
            <p:ph sz="quarter" idx="14"/>
          </p:nvPr>
        </p:nvPicPr>
        <p:blipFill>
          <a:blip r:embed="rId3"/>
          <a:stretch>
            <a:fillRect/>
          </a:stretch>
        </p:blipFill>
        <p:spPr>
          <a:xfrm>
            <a:off x="457200" y="1583777"/>
            <a:ext cx="3992562" cy="2668882"/>
          </a:xfrm>
          <a:prstGeom prst="rect">
            <a:avLst/>
          </a:prstGeom>
        </p:spPr>
      </p:pic>
      <p:sp>
        <p:nvSpPr>
          <p:cNvPr id="3" name="Content Placeholder 2">
            <a:extLst>
              <a:ext uri="{FF2B5EF4-FFF2-40B4-BE49-F238E27FC236}">
                <a16:creationId xmlns:a16="http://schemas.microsoft.com/office/drawing/2014/main" id="{7DB5AF74-6EA6-4957-A916-C85109579163}"/>
              </a:ext>
            </a:extLst>
          </p:cNvPr>
          <p:cNvSpPr>
            <a:spLocks noGrp="1"/>
          </p:cNvSpPr>
          <p:nvPr>
            <p:ph sz="quarter" idx="13"/>
          </p:nvPr>
        </p:nvSpPr>
        <p:spPr>
          <a:xfrm>
            <a:off x="4694832" y="1560129"/>
            <a:ext cx="3991970" cy="4438650"/>
          </a:xfrm>
        </p:spPr>
        <p:txBody>
          <a:bodyPr/>
          <a:lstStyle/>
          <a:p>
            <a:r>
              <a:rPr lang="en-IN" dirty="0"/>
              <a:t>Actual cost</a:t>
            </a:r>
          </a:p>
          <a:p>
            <a:r>
              <a:rPr lang="en-IN" dirty="0"/>
              <a:t>Subjective cost</a:t>
            </a:r>
          </a:p>
          <a:p>
            <a:pPr lvl="1"/>
            <a:r>
              <a:rPr lang="en-IN" dirty="0"/>
              <a:t>Time</a:t>
            </a:r>
          </a:p>
          <a:p>
            <a:pPr lvl="1"/>
            <a:r>
              <a:rPr lang="en-IN" dirty="0"/>
              <a:t>Anxiety</a:t>
            </a:r>
          </a:p>
          <a:p>
            <a:r>
              <a:rPr lang="en-IN" dirty="0"/>
              <a:t>Opportunity cost</a:t>
            </a:r>
          </a:p>
        </p:txBody>
      </p:sp>
    </p:spTree>
    <p:extLst>
      <p:ext uri="{BB962C8B-B14F-4D97-AF65-F5344CB8AC3E}">
        <p14:creationId xmlns:p14="http://schemas.microsoft.com/office/powerpoint/2010/main" val="880153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D541-7A95-479F-B602-EE164D07E1DE}"/>
              </a:ext>
            </a:extLst>
          </p:cNvPr>
          <p:cNvSpPr>
            <a:spLocks noGrp="1"/>
          </p:cNvSpPr>
          <p:nvPr>
            <p:ph type="title"/>
          </p:nvPr>
        </p:nvSpPr>
        <p:spPr/>
        <p:txBody>
          <a:bodyPr/>
          <a:lstStyle/>
          <a:p>
            <a:r>
              <a:rPr lang="en-IN" dirty="0"/>
              <a:t>Consumer Attitudes</a:t>
            </a:r>
          </a:p>
        </p:txBody>
      </p:sp>
      <p:sp>
        <p:nvSpPr>
          <p:cNvPr id="3" name="Content Placeholder 2">
            <a:extLst>
              <a:ext uri="{FF2B5EF4-FFF2-40B4-BE49-F238E27FC236}">
                <a16:creationId xmlns:a16="http://schemas.microsoft.com/office/drawing/2014/main" id="{F0AA1B39-6821-4E4B-A573-D1F7CAA1A4F6}"/>
              </a:ext>
            </a:extLst>
          </p:cNvPr>
          <p:cNvSpPr>
            <a:spLocks noGrp="1"/>
          </p:cNvSpPr>
          <p:nvPr>
            <p:ph sz="quarter" idx="13"/>
          </p:nvPr>
        </p:nvSpPr>
        <p:spPr/>
        <p:txBody>
          <a:bodyPr/>
          <a:lstStyle/>
          <a:p>
            <a:r>
              <a:rPr lang="en-IN" dirty="0"/>
              <a:t>Cognitive: mental images, understanding, interpretations of person, object, or issue</a:t>
            </a:r>
          </a:p>
          <a:p>
            <a:r>
              <a:rPr lang="en-IN" dirty="0"/>
              <a:t>Affective: feelings or emotions about object, topic, or idea</a:t>
            </a:r>
          </a:p>
          <a:p>
            <a:r>
              <a:rPr lang="en-IN" dirty="0"/>
              <a:t>Conative: intentions, actions, or </a:t>
            </a:r>
            <a:r>
              <a:rPr lang="en-IN" dirty="0" err="1"/>
              <a:t>behavior</a:t>
            </a:r>
            <a:endParaRPr lang="en-IN" dirty="0"/>
          </a:p>
        </p:txBody>
      </p:sp>
    </p:spTree>
    <p:extLst>
      <p:ext uri="{BB962C8B-B14F-4D97-AF65-F5344CB8AC3E}">
        <p14:creationId xmlns:p14="http://schemas.microsoft.com/office/powerpoint/2010/main" val="1337322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6D021-C7EC-41FA-BBC9-C69D672F11AF}"/>
              </a:ext>
            </a:extLst>
          </p:cNvPr>
          <p:cNvSpPr>
            <a:spLocks noGrp="1"/>
          </p:cNvSpPr>
          <p:nvPr>
            <p:ph type="title"/>
          </p:nvPr>
        </p:nvSpPr>
        <p:spPr/>
        <p:txBody>
          <a:bodyPr/>
          <a:lstStyle/>
          <a:p>
            <a:r>
              <a:rPr lang="en-IN" dirty="0"/>
              <a:t>Common Attitude Sequences</a:t>
            </a:r>
          </a:p>
        </p:txBody>
      </p:sp>
      <p:sp>
        <p:nvSpPr>
          <p:cNvPr id="3" name="Content Placeholder 2">
            <a:extLst>
              <a:ext uri="{FF2B5EF4-FFF2-40B4-BE49-F238E27FC236}">
                <a16:creationId xmlns:a16="http://schemas.microsoft.com/office/drawing/2014/main" id="{F0A3F5B3-A975-4506-9717-31A0AF6F408C}"/>
              </a:ext>
            </a:extLst>
          </p:cNvPr>
          <p:cNvSpPr>
            <a:spLocks noGrp="1"/>
          </p:cNvSpPr>
          <p:nvPr>
            <p:ph sz="quarter" idx="13"/>
          </p:nvPr>
        </p:nvSpPr>
        <p:spPr/>
        <p:txBody>
          <a:bodyPr/>
          <a:lstStyle/>
          <a:p>
            <a:r>
              <a:rPr lang="en-IN" dirty="0"/>
              <a:t>Cognitive </a:t>
            </a:r>
            <a:r>
              <a:rPr lang="en-IN" dirty="0">
                <a:cs typeface="Arial" panose="020B0604020202020204" pitchFamily="34" charset="0"/>
              </a:rPr>
              <a:t>→</a:t>
            </a:r>
            <a:r>
              <a:rPr lang="en-IN" dirty="0"/>
              <a:t> Affective </a:t>
            </a:r>
            <a:r>
              <a:rPr lang="en-IN" dirty="0">
                <a:cs typeface="Arial" panose="020B0604020202020204" pitchFamily="34" charset="0"/>
              </a:rPr>
              <a:t>→</a:t>
            </a:r>
            <a:r>
              <a:rPr lang="en-IN" dirty="0"/>
              <a:t> Conative</a:t>
            </a:r>
          </a:p>
          <a:p>
            <a:r>
              <a:rPr lang="en-IN" dirty="0"/>
              <a:t>Affective </a:t>
            </a:r>
            <a:r>
              <a:rPr lang="en-IN" dirty="0">
                <a:cs typeface="Arial" panose="020B0604020202020204" pitchFamily="34" charset="0"/>
              </a:rPr>
              <a:t>→</a:t>
            </a:r>
            <a:r>
              <a:rPr lang="en-IN" dirty="0"/>
              <a:t> Conative </a:t>
            </a:r>
            <a:r>
              <a:rPr lang="en-IN" dirty="0">
                <a:cs typeface="Arial" panose="020B0604020202020204" pitchFamily="34" charset="0"/>
              </a:rPr>
              <a:t>→</a:t>
            </a:r>
            <a:r>
              <a:rPr lang="en-IN" dirty="0"/>
              <a:t> Cognitive</a:t>
            </a:r>
          </a:p>
          <a:p>
            <a:r>
              <a:rPr lang="en-IN" dirty="0"/>
              <a:t>Conative </a:t>
            </a:r>
            <a:r>
              <a:rPr lang="en-IN" dirty="0">
                <a:cs typeface="Arial" panose="020B0604020202020204" pitchFamily="34" charset="0"/>
              </a:rPr>
              <a:t>→</a:t>
            </a:r>
            <a:r>
              <a:rPr lang="en-IN" dirty="0"/>
              <a:t> Cognitive </a:t>
            </a:r>
            <a:r>
              <a:rPr lang="en-IN" dirty="0">
                <a:cs typeface="Arial" panose="020B0604020202020204" pitchFamily="34" charset="0"/>
              </a:rPr>
              <a:t>→</a:t>
            </a:r>
            <a:r>
              <a:rPr lang="en-IN" dirty="0"/>
              <a:t> Affective</a:t>
            </a:r>
          </a:p>
        </p:txBody>
      </p:sp>
    </p:spTree>
    <p:extLst>
      <p:ext uri="{BB962C8B-B14F-4D97-AF65-F5344CB8AC3E}">
        <p14:creationId xmlns:p14="http://schemas.microsoft.com/office/powerpoint/2010/main" val="33825838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5C40-394C-4ED5-9D2D-7F627BB18FD5}"/>
              </a:ext>
            </a:extLst>
          </p:cNvPr>
          <p:cNvSpPr>
            <a:spLocks noGrp="1"/>
          </p:cNvSpPr>
          <p:nvPr>
            <p:ph type="title"/>
          </p:nvPr>
        </p:nvSpPr>
        <p:spPr/>
        <p:txBody>
          <a:bodyPr/>
          <a:lstStyle/>
          <a:p>
            <a:r>
              <a:rPr lang="en-IN" dirty="0"/>
              <a:t>Consumer Values</a:t>
            </a:r>
          </a:p>
        </p:txBody>
      </p:sp>
      <p:sp>
        <p:nvSpPr>
          <p:cNvPr id="3" name="Content Placeholder 2">
            <a:extLst>
              <a:ext uri="{FF2B5EF4-FFF2-40B4-BE49-F238E27FC236}">
                <a16:creationId xmlns:a16="http://schemas.microsoft.com/office/drawing/2014/main" id="{AC04321C-1BC0-4A67-B1E7-2682A32DADA7}"/>
              </a:ext>
            </a:extLst>
          </p:cNvPr>
          <p:cNvSpPr>
            <a:spLocks noGrp="1"/>
          </p:cNvSpPr>
          <p:nvPr>
            <p:ph sz="quarter" idx="13"/>
          </p:nvPr>
        </p:nvSpPr>
        <p:spPr/>
        <p:txBody>
          <a:bodyPr/>
          <a:lstStyle/>
          <a:p>
            <a:r>
              <a:rPr lang="en-IN" dirty="0"/>
              <a:t>Attitudes reflect personal values</a:t>
            </a:r>
          </a:p>
          <a:p>
            <a:r>
              <a:rPr lang="en-IN" dirty="0"/>
              <a:t>Values are strongly held beliefs about topics or concepts</a:t>
            </a:r>
          </a:p>
          <a:p>
            <a:r>
              <a:rPr lang="en-IN" dirty="0"/>
              <a:t>Values frame attitudes and lead to judgments that guide personal action</a:t>
            </a:r>
          </a:p>
          <a:p>
            <a:r>
              <a:rPr lang="en-IN" dirty="0"/>
              <a:t>Values are enduring, often formed in childhood</a:t>
            </a:r>
          </a:p>
        </p:txBody>
      </p:sp>
    </p:spTree>
    <p:extLst>
      <p:ext uri="{BB962C8B-B14F-4D97-AF65-F5344CB8AC3E}">
        <p14:creationId xmlns:p14="http://schemas.microsoft.com/office/powerpoint/2010/main" val="1707469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6532AF-4C08-40B7-8A34-C107FA263374}"/>
              </a:ext>
            </a:extLst>
          </p:cNvPr>
          <p:cNvSpPr>
            <a:spLocks noGrp="1"/>
          </p:cNvSpPr>
          <p:nvPr>
            <p:ph type="title"/>
          </p:nvPr>
        </p:nvSpPr>
        <p:spPr/>
        <p:txBody>
          <a:bodyPr/>
          <a:lstStyle/>
          <a:p>
            <a:r>
              <a:rPr lang="en-IN" dirty="0"/>
              <a:t>Figure 3.3: Personal Values</a:t>
            </a:r>
          </a:p>
        </p:txBody>
      </p:sp>
      <p:sp>
        <p:nvSpPr>
          <p:cNvPr id="5" name="Content Placeholder 4">
            <a:extLst>
              <a:ext uri="{FF2B5EF4-FFF2-40B4-BE49-F238E27FC236}">
                <a16:creationId xmlns:a16="http://schemas.microsoft.com/office/drawing/2014/main" id="{EA380E55-FB48-4D8E-A645-FC4D45942AE8}"/>
              </a:ext>
            </a:extLst>
          </p:cNvPr>
          <p:cNvSpPr>
            <a:spLocks noGrp="1"/>
          </p:cNvSpPr>
          <p:nvPr>
            <p:ph sz="quarter" idx="13"/>
          </p:nvPr>
        </p:nvSpPr>
        <p:spPr>
          <a:xfrm>
            <a:off x="457200" y="1556325"/>
            <a:ext cx="3878317" cy="4834949"/>
          </a:xfrm>
        </p:spPr>
        <p:txBody>
          <a:bodyPr/>
          <a:lstStyle/>
          <a:p>
            <a:pPr>
              <a:spcBef>
                <a:spcPts val="1000"/>
              </a:spcBef>
            </a:pPr>
            <a:r>
              <a:rPr lang="en-IN" dirty="0"/>
              <a:t>Comfortable life</a:t>
            </a:r>
          </a:p>
          <a:p>
            <a:pPr>
              <a:spcBef>
                <a:spcPts val="1000"/>
              </a:spcBef>
            </a:pPr>
            <a:r>
              <a:rPr lang="en-IN" dirty="0"/>
              <a:t>Equality</a:t>
            </a:r>
          </a:p>
          <a:p>
            <a:pPr>
              <a:spcBef>
                <a:spcPts val="1000"/>
              </a:spcBef>
            </a:pPr>
            <a:r>
              <a:rPr lang="en-IN" dirty="0"/>
              <a:t>Excitement</a:t>
            </a:r>
          </a:p>
          <a:p>
            <a:pPr>
              <a:spcBef>
                <a:spcPts val="1000"/>
              </a:spcBef>
            </a:pPr>
            <a:r>
              <a:rPr lang="en-IN" dirty="0"/>
              <a:t>Freedom</a:t>
            </a:r>
          </a:p>
          <a:p>
            <a:pPr>
              <a:spcBef>
                <a:spcPts val="1000"/>
              </a:spcBef>
            </a:pPr>
            <a:r>
              <a:rPr lang="en-IN" dirty="0"/>
              <a:t>Fun, exciting life</a:t>
            </a:r>
          </a:p>
          <a:p>
            <a:pPr>
              <a:spcBef>
                <a:spcPts val="1000"/>
              </a:spcBef>
            </a:pPr>
            <a:r>
              <a:rPr lang="en-IN" dirty="0"/>
              <a:t>Happiness</a:t>
            </a:r>
          </a:p>
          <a:p>
            <a:pPr>
              <a:spcBef>
                <a:spcPts val="1000"/>
              </a:spcBef>
            </a:pPr>
            <a:r>
              <a:rPr lang="en-IN" dirty="0"/>
              <a:t>Inner peace</a:t>
            </a:r>
          </a:p>
          <a:p>
            <a:pPr>
              <a:spcBef>
                <a:spcPts val="1000"/>
              </a:spcBef>
            </a:pPr>
            <a:r>
              <a:rPr lang="en-IN" dirty="0"/>
              <a:t>Mature love</a:t>
            </a:r>
          </a:p>
          <a:p>
            <a:pPr>
              <a:spcBef>
                <a:spcPts val="1000"/>
              </a:spcBef>
            </a:pPr>
            <a:r>
              <a:rPr lang="en-IN" dirty="0"/>
              <a:t>Personal accomplishment</a:t>
            </a:r>
          </a:p>
        </p:txBody>
      </p:sp>
      <p:sp>
        <p:nvSpPr>
          <p:cNvPr id="6" name="Content Placeholder 5">
            <a:extLst>
              <a:ext uri="{FF2B5EF4-FFF2-40B4-BE49-F238E27FC236}">
                <a16:creationId xmlns:a16="http://schemas.microsoft.com/office/drawing/2014/main" id="{A4751190-ED7E-4D79-A4E7-092477DF3A56}"/>
              </a:ext>
            </a:extLst>
          </p:cNvPr>
          <p:cNvSpPr>
            <a:spLocks noGrp="1"/>
          </p:cNvSpPr>
          <p:nvPr>
            <p:ph sz="quarter" idx="14"/>
          </p:nvPr>
        </p:nvSpPr>
        <p:spPr>
          <a:xfrm>
            <a:off x="4808483" y="1556327"/>
            <a:ext cx="3878317" cy="4702582"/>
          </a:xfrm>
        </p:spPr>
        <p:txBody>
          <a:bodyPr/>
          <a:lstStyle/>
          <a:p>
            <a:r>
              <a:rPr lang="en-IN" dirty="0"/>
              <a:t>Pleasure</a:t>
            </a:r>
          </a:p>
          <a:p>
            <a:r>
              <a:rPr lang="en-IN" dirty="0"/>
              <a:t>Salvation</a:t>
            </a:r>
          </a:p>
          <a:p>
            <a:r>
              <a:rPr lang="en-IN" dirty="0"/>
              <a:t>Security</a:t>
            </a:r>
          </a:p>
          <a:p>
            <a:r>
              <a:rPr lang="en-IN" dirty="0"/>
              <a:t>Self-fulfilment</a:t>
            </a:r>
          </a:p>
          <a:p>
            <a:r>
              <a:rPr lang="en-IN" dirty="0"/>
              <a:t>Self-respect</a:t>
            </a:r>
          </a:p>
          <a:p>
            <a:r>
              <a:rPr lang="en-IN" dirty="0"/>
              <a:t>Sense of belonging</a:t>
            </a:r>
          </a:p>
          <a:p>
            <a:r>
              <a:rPr lang="en-IN" dirty="0"/>
              <a:t>Social acceptance</a:t>
            </a:r>
          </a:p>
          <a:p>
            <a:r>
              <a:rPr lang="en-IN" dirty="0"/>
              <a:t>Wisdom</a:t>
            </a:r>
          </a:p>
        </p:txBody>
      </p:sp>
    </p:spTree>
    <p:extLst>
      <p:ext uri="{BB962C8B-B14F-4D97-AF65-F5344CB8AC3E}">
        <p14:creationId xmlns:p14="http://schemas.microsoft.com/office/powerpoint/2010/main" val="34077878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1BA00-2143-4AE7-84BD-EB06FF70C0EF}"/>
              </a:ext>
            </a:extLst>
          </p:cNvPr>
          <p:cNvSpPr>
            <a:spLocks noGrp="1"/>
          </p:cNvSpPr>
          <p:nvPr>
            <p:ph type="title"/>
          </p:nvPr>
        </p:nvSpPr>
        <p:spPr/>
        <p:txBody>
          <a:bodyPr/>
          <a:lstStyle/>
          <a:p>
            <a:r>
              <a:rPr lang="en-IN" dirty="0"/>
              <a:t>Questions to Consider </a:t>
            </a:r>
            <a:r>
              <a:rPr lang="en-IN" sz="2000" b="0" dirty="0"/>
              <a:t>(1 of 2)</a:t>
            </a:r>
          </a:p>
        </p:txBody>
      </p:sp>
      <p:sp>
        <p:nvSpPr>
          <p:cNvPr id="3" name="Content Placeholder 2">
            <a:extLst>
              <a:ext uri="{FF2B5EF4-FFF2-40B4-BE49-F238E27FC236}">
                <a16:creationId xmlns:a16="http://schemas.microsoft.com/office/drawing/2014/main" id="{877D0B7A-DAE7-4CA3-A6B5-2EF53AE75AE5}"/>
              </a:ext>
            </a:extLst>
          </p:cNvPr>
          <p:cNvSpPr>
            <a:spLocks noGrp="1"/>
          </p:cNvSpPr>
          <p:nvPr>
            <p:ph sz="quarter" idx="13"/>
          </p:nvPr>
        </p:nvSpPr>
        <p:spPr/>
        <p:txBody>
          <a:bodyPr/>
          <a:lstStyle/>
          <a:p>
            <a:r>
              <a:rPr lang="en-IN" dirty="0"/>
              <a:t>Looking at Figure 3.3: Personal Values, which values best describe you?</a:t>
            </a:r>
          </a:p>
          <a:p>
            <a:r>
              <a:rPr lang="en-IN" dirty="0"/>
              <a:t>How could your personal values influence a purchase of:</a:t>
            </a:r>
          </a:p>
          <a:p>
            <a:pPr lvl="1"/>
            <a:r>
              <a:rPr lang="en-IN" dirty="0"/>
              <a:t>An automobile?</a:t>
            </a:r>
          </a:p>
          <a:p>
            <a:pPr lvl="1"/>
            <a:r>
              <a:rPr lang="en-IN" dirty="0"/>
              <a:t>A mobile phone?</a:t>
            </a:r>
          </a:p>
          <a:p>
            <a:pPr lvl="1"/>
            <a:r>
              <a:rPr lang="en-IN" dirty="0"/>
              <a:t>Clothing?</a:t>
            </a:r>
          </a:p>
          <a:p>
            <a:pPr lvl="1"/>
            <a:r>
              <a:rPr lang="en-IN" dirty="0"/>
              <a:t>A travel destination?</a:t>
            </a:r>
          </a:p>
        </p:txBody>
      </p:sp>
    </p:spTree>
    <p:extLst>
      <p:ext uri="{BB962C8B-B14F-4D97-AF65-F5344CB8AC3E}">
        <p14:creationId xmlns:p14="http://schemas.microsoft.com/office/powerpoint/2010/main" val="4277629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41D52-5B45-4FAD-BBC3-170B5649392D}"/>
              </a:ext>
            </a:extLst>
          </p:cNvPr>
          <p:cNvSpPr>
            <a:spLocks noGrp="1"/>
          </p:cNvSpPr>
          <p:nvPr>
            <p:ph type="title"/>
          </p:nvPr>
        </p:nvSpPr>
        <p:spPr/>
        <p:txBody>
          <a:bodyPr/>
          <a:lstStyle/>
          <a:p>
            <a:r>
              <a:rPr lang="en-IN" dirty="0"/>
              <a:t>Cognitive Mapping</a:t>
            </a:r>
          </a:p>
        </p:txBody>
      </p:sp>
      <p:sp>
        <p:nvSpPr>
          <p:cNvPr id="3" name="Content Placeholder 2">
            <a:extLst>
              <a:ext uri="{FF2B5EF4-FFF2-40B4-BE49-F238E27FC236}">
                <a16:creationId xmlns:a16="http://schemas.microsoft.com/office/drawing/2014/main" id="{E82948CD-2E43-4310-98B7-01DCE02BC86B}"/>
              </a:ext>
            </a:extLst>
          </p:cNvPr>
          <p:cNvSpPr>
            <a:spLocks noGrp="1"/>
          </p:cNvSpPr>
          <p:nvPr>
            <p:ph sz="quarter" idx="13"/>
          </p:nvPr>
        </p:nvSpPr>
        <p:spPr/>
        <p:txBody>
          <a:bodyPr/>
          <a:lstStyle/>
          <a:p>
            <a:r>
              <a:rPr lang="en-IN" dirty="0"/>
              <a:t>Simulates knowledge structures and memories</a:t>
            </a:r>
          </a:p>
          <a:p>
            <a:r>
              <a:rPr lang="en-IN" dirty="0"/>
              <a:t>Shows cognitive linkages</a:t>
            </a:r>
          </a:p>
          <a:p>
            <a:r>
              <a:rPr lang="en-IN" dirty="0"/>
              <a:t>Process new information</a:t>
            </a:r>
          </a:p>
          <a:p>
            <a:r>
              <a:rPr lang="en-IN" dirty="0"/>
              <a:t>Retaining information</a:t>
            </a:r>
          </a:p>
          <a:p>
            <a:r>
              <a:rPr lang="en-IN" dirty="0"/>
              <a:t>New concepts</a:t>
            </a:r>
          </a:p>
          <a:p>
            <a:r>
              <a:rPr lang="en-IN" dirty="0"/>
              <a:t>Marketing messages</a:t>
            </a:r>
          </a:p>
        </p:txBody>
      </p:sp>
      <p:pic>
        <p:nvPicPr>
          <p:cNvPr id="6" name="Content Placeholder 5" descr="An advertisement for the Nola dot com website and the New Orleans Times Picayune newspaper. From top to bottom with overlaid text, the ad reads buck town, fat city, who dat nation.">
            <a:extLst>
              <a:ext uri="{FF2B5EF4-FFF2-40B4-BE49-F238E27FC236}">
                <a16:creationId xmlns:a16="http://schemas.microsoft.com/office/drawing/2014/main" id="{222B0CD2-3584-4F77-AF34-7CCFA9BCCB12}"/>
              </a:ext>
            </a:extLst>
          </p:cNvPr>
          <p:cNvPicPr>
            <a:picLocks noGrp="1" noChangeAspect="1"/>
          </p:cNvPicPr>
          <p:nvPr>
            <p:ph sz="quarter" idx="14"/>
          </p:nvPr>
        </p:nvPicPr>
        <p:blipFill>
          <a:blip r:embed="rId3"/>
          <a:stretch>
            <a:fillRect/>
          </a:stretch>
        </p:blipFill>
        <p:spPr>
          <a:xfrm>
            <a:off x="4749709" y="1552575"/>
            <a:ext cx="3881620" cy="4438650"/>
          </a:xfrm>
          <a:prstGeom prst="rect">
            <a:avLst/>
          </a:prstGeom>
        </p:spPr>
      </p:pic>
    </p:spTree>
    <p:extLst>
      <p:ext uri="{BB962C8B-B14F-4D97-AF65-F5344CB8AC3E}">
        <p14:creationId xmlns:p14="http://schemas.microsoft.com/office/powerpoint/2010/main" val="698956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Chapter Objectives </a:t>
            </a:r>
            <a:r>
              <a:rPr lang="en-IN" sz="2000" b="0" dirty="0"/>
              <a:t>(1 of 2)</a:t>
            </a:r>
          </a:p>
        </p:txBody>
      </p:sp>
      <p:sp>
        <p:nvSpPr>
          <p:cNvPr id="3" name="Content Placeholder 2"/>
          <p:cNvSpPr>
            <a:spLocks noGrp="1"/>
          </p:cNvSpPr>
          <p:nvPr>
            <p:ph sz="quarter" idx="13"/>
          </p:nvPr>
        </p:nvSpPr>
        <p:spPr/>
        <p:txBody>
          <a:bodyPr/>
          <a:lstStyle/>
          <a:p>
            <a:pPr marL="432" indent="0">
              <a:buNone/>
            </a:pPr>
            <a:r>
              <a:rPr lang="en-IN" b="1" dirty="0">
                <a:solidFill>
                  <a:srgbClr val="007FA3"/>
                </a:solidFill>
              </a:rPr>
              <a:t>3.1</a:t>
            </a:r>
            <a:r>
              <a:rPr lang="en-IN" dirty="0"/>
              <a:t> Which elements are involved in internal and external information searches by consumers, as part of the purchasing process?</a:t>
            </a:r>
          </a:p>
          <a:p>
            <a:pPr marL="432" indent="0">
              <a:buNone/>
            </a:pPr>
            <a:r>
              <a:rPr lang="en-IN" b="1" dirty="0">
                <a:solidFill>
                  <a:srgbClr val="007FA3"/>
                </a:solidFill>
              </a:rPr>
              <a:t>3.2</a:t>
            </a:r>
            <a:r>
              <a:rPr lang="en-IN" dirty="0"/>
              <a:t> What three models explain how individuals evaluate purchasing alternatives?</a:t>
            </a:r>
          </a:p>
          <a:p>
            <a:pPr marL="432" indent="0">
              <a:buNone/>
            </a:pPr>
            <a:r>
              <a:rPr lang="en-IN" b="1" dirty="0">
                <a:solidFill>
                  <a:srgbClr val="007FA3"/>
                </a:solidFill>
              </a:rPr>
              <a:t>3.3</a:t>
            </a:r>
            <a:r>
              <a:rPr lang="en-IN" dirty="0"/>
              <a:t> What trends are affecting the consumer buying environment?</a:t>
            </a:r>
          </a:p>
          <a:p>
            <a:pPr marL="432" indent="0">
              <a:buNone/>
            </a:pPr>
            <a:r>
              <a:rPr lang="en-IN" b="1" dirty="0">
                <a:solidFill>
                  <a:srgbClr val="007FA3"/>
                </a:solidFill>
              </a:rPr>
              <a:t>3.4</a:t>
            </a:r>
            <a:r>
              <a:rPr lang="en-IN" dirty="0"/>
              <a:t> How do the roles played by various members of the buying </a:t>
            </a:r>
            <a:r>
              <a:rPr lang="en-IN" dirty="0" err="1"/>
              <a:t>center</a:t>
            </a:r>
            <a:r>
              <a:rPr lang="en-IN" dirty="0"/>
              <a:t> and the factors that influence them impact business purchases?</a:t>
            </a:r>
          </a:p>
        </p:txBody>
      </p:sp>
    </p:spTree>
    <p:extLst>
      <p:ext uri="{BB962C8B-B14F-4D97-AF65-F5344CB8AC3E}">
        <p14:creationId xmlns:p14="http://schemas.microsoft.com/office/powerpoint/2010/main" val="3452098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AE2F2-B6C4-4700-90F8-7ED1DA583542}"/>
              </a:ext>
            </a:extLst>
          </p:cNvPr>
          <p:cNvSpPr>
            <a:spLocks noGrp="1"/>
          </p:cNvSpPr>
          <p:nvPr>
            <p:ph type="title"/>
          </p:nvPr>
        </p:nvSpPr>
        <p:spPr/>
        <p:txBody>
          <a:bodyPr/>
          <a:lstStyle/>
          <a:p>
            <a:r>
              <a:rPr lang="en-IN" sz="3200" dirty="0"/>
              <a:t>Figure 3.4: A Hypothetical Cognitive Map for Ruby Tuesday</a:t>
            </a:r>
          </a:p>
        </p:txBody>
      </p:sp>
      <p:pic>
        <p:nvPicPr>
          <p:cNvPr id="5" name="Content Placeholder 4" descr="A diagram represents a hypothetical cognitive map for Ruby Tuesday. For long description in Notes pane, press F6.">
            <a:extLst>
              <a:ext uri="{FF2B5EF4-FFF2-40B4-BE49-F238E27FC236}">
                <a16:creationId xmlns:a16="http://schemas.microsoft.com/office/drawing/2014/main" id="{13CA3B02-1A06-4BB1-9C8A-E87F554457CB}"/>
              </a:ext>
            </a:extLst>
          </p:cNvPr>
          <p:cNvPicPr>
            <a:picLocks noGrp="1" noChangeAspect="1"/>
          </p:cNvPicPr>
          <p:nvPr>
            <p:ph sz="quarter" idx="13"/>
          </p:nvPr>
        </p:nvPicPr>
        <p:blipFill>
          <a:blip r:embed="rId3"/>
          <a:stretch>
            <a:fillRect/>
          </a:stretch>
        </p:blipFill>
        <p:spPr>
          <a:xfrm>
            <a:off x="543782" y="1862153"/>
            <a:ext cx="8059611" cy="4048095"/>
          </a:xfrm>
          <a:prstGeom prst="rect">
            <a:avLst/>
          </a:prstGeom>
        </p:spPr>
      </p:pic>
    </p:spTree>
    <p:extLst>
      <p:ext uri="{BB962C8B-B14F-4D97-AF65-F5344CB8AC3E}">
        <p14:creationId xmlns:p14="http://schemas.microsoft.com/office/powerpoint/2010/main" val="611448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44625-B150-431B-93D6-332C06926DC6}"/>
              </a:ext>
            </a:extLst>
          </p:cNvPr>
          <p:cNvSpPr>
            <a:spLocks noGrp="1"/>
          </p:cNvSpPr>
          <p:nvPr>
            <p:ph type="title"/>
          </p:nvPr>
        </p:nvSpPr>
        <p:spPr/>
        <p:txBody>
          <a:bodyPr/>
          <a:lstStyle/>
          <a:p>
            <a:r>
              <a:rPr lang="en-IN" sz="3200" dirty="0"/>
              <a:t>Figure 3.5: The Role of Marketing Messages in Cognitive Mapping</a:t>
            </a:r>
          </a:p>
        </p:txBody>
      </p:sp>
      <p:pic>
        <p:nvPicPr>
          <p:cNvPr id="5" name="Content Placeholder 4" descr="A diagram illustrates the role of marketing messages in cognitive mapping. For long description in Notes pane, press F6.">
            <a:extLst>
              <a:ext uri="{FF2B5EF4-FFF2-40B4-BE49-F238E27FC236}">
                <a16:creationId xmlns:a16="http://schemas.microsoft.com/office/drawing/2014/main" id="{F502FC4C-4D44-470E-A18C-BD1FB24ECDFE}"/>
              </a:ext>
            </a:extLst>
          </p:cNvPr>
          <p:cNvPicPr>
            <a:picLocks noGrp="1" noChangeAspect="1"/>
          </p:cNvPicPr>
          <p:nvPr>
            <p:ph sz="quarter" idx="13"/>
          </p:nvPr>
        </p:nvPicPr>
        <p:blipFill>
          <a:blip r:embed="rId3"/>
          <a:stretch>
            <a:fillRect/>
          </a:stretch>
        </p:blipFill>
        <p:spPr>
          <a:xfrm>
            <a:off x="1019311" y="2407792"/>
            <a:ext cx="7108552" cy="2956816"/>
          </a:xfrm>
          <a:prstGeom prst="rect">
            <a:avLst/>
          </a:prstGeom>
        </p:spPr>
      </p:pic>
    </p:spTree>
    <p:extLst>
      <p:ext uri="{BB962C8B-B14F-4D97-AF65-F5344CB8AC3E}">
        <p14:creationId xmlns:p14="http://schemas.microsoft.com/office/powerpoint/2010/main" val="32427071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976F3-6C22-4EAC-9410-9801CFE42794}"/>
              </a:ext>
            </a:extLst>
          </p:cNvPr>
          <p:cNvSpPr>
            <a:spLocks noGrp="1"/>
          </p:cNvSpPr>
          <p:nvPr>
            <p:ph type="title"/>
          </p:nvPr>
        </p:nvSpPr>
        <p:spPr/>
        <p:txBody>
          <a:bodyPr/>
          <a:lstStyle/>
          <a:p>
            <a:r>
              <a:rPr lang="en-IN" dirty="0"/>
              <a:t>Principles of Cognitive Mapping</a:t>
            </a:r>
          </a:p>
        </p:txBody>
      </p:sp>
      <p:sp>
        <p:nvSpPr>
          <p:cNvPr id="3" name="Content Placeholder 2">
            <a:extLst>
              <a:ext uri="{FF2B5EF4-FFF2-40B4-BE49-F238E27FC236}">
                <a16:creationId xmlns:a16="http://schemas.microsoft.com/office/drawing/2014/main" id="{E4D267FD-1352-4CAD-B2EE-B5A094797DEE}"/>
              </a:ext>
            </a:extLst>
          </p:cNvPr>
          <p:cNvSpPr>
            <a:spLocks noGrp="1"/>
          </p:cNvSpPr>
          <p:nvPr>
            <p:ph sz="quarter" idx="13"/>
          </p:nvPr>
        </p:nvSpPr>
        <p:spPr/>
        <p:txBody>
          <a:bodyPr/>
          <a:lstStyle/>
          <a:p>
            <a:r>
              <a:rPr lang="en-IN" dirty="0"/>
              <a:t>Cognitive mapping enhances movement of messages from short-term to long-term memory</a:t>
            </a:r>
          </a:p>
          <a:p>
            <a:r>
              <a:rPr lang="en-IN" dirty="0"/>
              <a:t>Most persuasive messages reinforce current linkages</a:t>
            </a:r>
          </a:p>
          <a:p>
            <a:r>
              <a:rPr lang="en-IN" dirty="0"/>
              <a:t>Repetition necessary to establish new linkages</a:t>
            </a:r>
          </a:p>
          <a:p>
            <a:r>
              <a:rPr lang="en-IN" dirty="0"/>
              <a:t>Modifying or creating new linkages is difficult</a:t>
            </a:r>
          </a:p>
        </p:txBody>
      </p:sp>
    </p:spTree>
    <p:extLst>
      <p:ext uri="{BB962C8B-B14F-4D97-AF65-F5344CB8AC3E}">
        <p14:creationId xmlns:p14="http://schemas.microsoft.com/office/powerpoint/2010/main" val="24349953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F5593-93CC-4619-8076-EFC306DE526C}"/>
              </a:ext>
            </a:extLst>
          </p:cNvPr>
          <p:cNvSpPr>
            <a:spLocks noGrp="1"/>
          </p:cNvSpPr>
          <p:nvPr>
            <p:ph type="title"/>
          </p:nvPr>
        </p:nvSpPr>
        <p:spPr/>
        <p:txBody>
          <a:bodyPr/>
          <a:lstStyle/>
          <a:p>
            <a:r>
              <a:rPr lang="en-IN" dirty="0"/>
              <a:t>Evaluation of Alternatives</a:t>
            </a:r>
          </a:p>
        </p:txBody>
      </p:sp>
      <p:sp>
        <p:nvSpPr>
          <p:cNvPr id="3" name="Content Placeholder 2">
            <a:extLst>
              <a:ext uri="{FF2B5EF4-FFF2-40B4-BE49-F238E27FC236}">
                <a16:creationId xmlns:a16="http://schemas.microsoft.com/office/drawing/2014/main" id="{FBBAF1C2-D752-4E0E-91CB-C6F870617049}"/>
              </a:ext>
            </a:extLst>
          </p:cNvPr>
          <p:cNvSpPr>
            <a:spLocks noGrp="1"/>
          </p:cNvSpPr>
          <p:nvPr>
            <p:ph sz="quarter" idx="13"/>
          </p:nvPr>
        </p:nvSpPr>
        <p:spPr/>
        <p:txBody>
          <a:bodyPr/>
          <a:lstStyle/>
          <a:p>
            <a:r>
              <a:rPr lang="en-IN" dirty="0"/>
              <a:t>The Evoked Set Method</a:t>
            </a:r>
          </a:p>
          <a:p>
            <a:r>
              <a:rPr lang="en-IN" dirty="0"/>
              <a:t>The </a:t>
            </a:r>
            <a:r>
              <a:rPr lang="en-IN" dirty="0" err="1"/>
              <a:t>Multiattribute</a:t>
            </a:r>
            <a:r>
              <a:rPr lang="en-IN" dirty="0"/>
              <a:t> Approach</a:t>
            </a:r>
          </a:p>
          <a:p>
            <a:r>
              <a:rPr lang="en-IN" dirty="0"/>
              <a:t>Affect Referral</a:t>
            </a:r>
          </a:p>
        </p:txBody>
      </p:sp>
    </p:spTree>
    <p:extLst>
      <p:ext uri="{BB962C8B-B14F-4D97-AF65-F5344CB8AC3E}">
        <p14:creationId xmlns:p14="http://schemas.microsoft.com/office/powerpoint/2010/main" val="35134256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54775-BC95-4898-84D3-6B60FDD034CB}"/>
              </a:ext>
            </a:extLst>
          </p:cNvPr>
          <p:cNvSpPr>
            <a:spLocks noGrp="1"/>
          </p:cNvSpPr>
          <p:nvPr>
            <p:ph type="title"/>
          </p:nvPr>
        </p:nvSpPr>
        <p:spPr/>
        <p:txBody>
          <a:bodyPr/>
          <a:lstStyle/>
          <a:p>
            <a:r>
              <a:rPr lang="en-IN" sz="3200" dirty="0"/>
              <a:t>Figure 3.6: Methods of Evaluating Alternatives</a:t>
            </a:r>
          </a:p>
        </p:txBody>
      </p:sp>
      <p:pic>
        <p:nvPicPr>
          <p:cNvPr id="5" name="Content Placeholder 4" descr="A process diagram illustrates methods for evaluating alternatives. For long description in Notes pane, press F6.">
            <a:extLst>
              <a:ext uri="{FF2B5EF4-FFF2-40B4-BE49-F238E27FC236}">
                <a16:creationId xmlns:a16="http://schemas.microsoft.com/office/drawing/2014/main" id="{5A352C40-AAF9-4B1A-99A5-AA452C12F2B8}"/>
              </a:ext>
            </a:extLst>
          </p:cNvPr>
          <p:cNvPicPr>
            <a:picLocks noGrp="1" noChangeAspect="1"/>
          </p:cNvPicPr>
          <p:nvPr>
            <p:ph sz="quarter" idx="13"/>
          </p:nvPr>
        </p:nvPicPr>
        <p:blipFill>
          <a:blip r:embed="rId3"/>
          <a:stretch>
            <a:fillRect/>
          </a:stretch>
        </p:blipFill>
        <p:spPr>
          <a:xfrm>
            <a:off x="933960" y="2194414"/>
            <a:ext cx="7279255" cy="3383573"/>
          </a:xfrm>
          <a:prstGeom prst="rect">
            <a:avLst/>
          </a:prstGeom>
        </p:spPr>
      </p:pic>
    </p:spTree>
    <p:extLst>
      <p:ext uri="{BB962C8B-B14F-4D97-AF65-F5344CB8AC3E}">
        <p14:creationId xmlns:p14="http://schemas.microsoft.com/office/powerpoint/2010/main" val="34172457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8C35B-5188-4141-A10B-38343AF1D5F4}"/>
              </a:ext>
            </a:extLst>
          </p:cNvPr>
          <p:cNvSpPr>
            <a:spLocks noGrp="1"/>
          </p:cNvSpPr>
          <p:nvPr>
            <p:ph type="title"/>
          </p:nvPr>
        </p:nvSpPr>
        <p:spPr/>
        <p:txBody>
          <a:bodyPr/>
          <a:lstStyle/>
          <a:p>
            <a:r>
              <a:rPr lang="en-IN" dirty="0"/>
              <a:t>The Evoked Set Method</a:t>
            </a:r>
          </a:p>
        </p:txBody>
      </p:sp>
      <p:sp>
        <p:nvSpPr>
          <p:cNvPr id="3" name="Content Placeholder 2">
            <a:extLst>
              <a:ext uri="{FF2B5EF4-FFF2-40B4-BE49-F238E27FC236}">
                <a16:creationId xmlns:a16="http://schemas.microsoft.com/office/drawing/2014/main" id="{D12ADE46-45CF-465D-9538-C7EAC0C5221A}"/>
              </a:ext>
            </a:extLst>
          </p:cNvPr>
          <p:cNvSpPr>
            <a:spLocks noGrp="1"/>
          </p:cNvSpPr>
          <p:nvPr>
            <p:ph sz="quarter" idx="13"/>
          </p:nvPr>
        </p:nvSpPr>
        <p:spPr/>
        <p:txBody>
          <a:bodyPr/>
          <a:lstStyle/>
          <a:p>
            <a:r>
              <a:rPr lang="en-IN" dirty="0"/>
              <a:t>Evoked set</a:t>
            </a:r>
          </a:p>
          <a:p>
            <a:r>
              <a:rPr lang="en-IN" dirty="0"/>
              <a:t>Inept set</a:t>
            </a:r>
          </a:p>
          <a:p>
            <a:r>
              <a:rPr lang="en-IN" dirty="0"/>
              <a:t>Inert set</a:t>
            </a:r>
          </a:p>
        </p:txBody>
      </p:sp>
      <p:pic>
        <p:nvPicPr>
          <p:cNvPr id="6" name="Content Placeholder 5" descr="An advertisement for Sonos speakers, titled the smart speaker for music lovers, with a lipstick outlined mouth pictured above a Sonos speaker. For long description in Notes pane, press F6.">
            <a:extLst>
              <a:ext uri="{FF2B5EF4-FFF2-40B4-BE49-F238E27FC236}">
                <a16:creationId xmlns:a16="http://schemas.microsoft.com/office/drawing/2014/main" id="{C7B9F2C3-B457-48DE-AF4B-655D79CB97F7}"/>
              </a:ext>
            </a:extLst>
          </p:cNvPr>
          <p:cNvPicPr>
            <a:picLocks noGrp="1" noChangeAspect="1"/>
          </p:cNvPicPr>
          <p:nvPr>
            <p:ph sz="quarter" idx="14"/>
          </p:nvPr>
        </p:nvPicPr>
        <p:blipFill>
          <a:blip r:embed="rId3"/>
          <a:stretch>
            <a:fillRect/>
          </a:stretch>
        </p:blipFill>
        <p:spPr>
          <a:xfrm>
            <a:off x="4893364" y="1552575"/>
            <a:ext cx="3594309" cy="4438650"/>
          </a:xfrm>
          <a:prstGeom prst="rect">
            <a:avLst/>
          </a:prstGeom>
        </p:spPr>
      </p:pic>
    </p:spTree>
    <p:extLst>
      <p:ext uri="{BB962C8B-B14F-4D97-AF65-F5344CB8AC3E}">
        <p14:creationId xmlns:p14="http://schemas.microsoft.com/office/powerpoint/2010/main" val="3636425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969BD-2961-477F-A293-63748307F40D}"/>
              </a:ext>
            </a:extLst>
          </p:cNvPr>
          <p:cNvSpPr>
            <a:spLocks noGrp="1"/>
          </p:cNvSpPr>
          <p:nvPr>
            <p:ph type="title"/>
          </p:nvPr>
        </p:nvSpPr>
        <p:spPr/>
        <p:txBody>
          <a:bodyPr/>
          <a:lstStyle/>
          <a:p>
            <a:r>
              <a:rPr lang="en-IN" dirty="0"/>
              <a:t>Questions to Consider </a:t>
            </a:r>
            <a:r>
              <a:rPr lang="en-IN" sz="2000" b="0" dirty="0"/>
              <a:t>(2 of 2)</a:t>
            </a:r>
            <a:endParaRPr lang="en-IN" dirty="0"/>
          </a:p>
        </p:txBody>
      </p:sp>
      <p:sp>
        <p:nvSpPr>
          <p:cNvPr id="3" name="Content Placeholder 2">
            <a:extLst>
              <a:ext uri="{FF2B5EF4-FFF2-40B4-BE49-F238E27FC236}">
                <a16:creationId xmlns:a16="http://schemas.microsoft.com/office/drawing/2014/main" id="{079C10DD-FD4C-4049-AB3B-8B33E03BEC78}"/>
              </a:ext>
            </a:extLst>
          </p:cNvPr>
          <p:cNvSpPr>
            <a:spLocks noGrp="1"/>
          </p:cNvSpPr>
          <p:nvPr>
            <p:ph sz="quarter" idx="13"/>
          </p:nvPr>
        </p:nvSpPr>
        <p:spPr>
          <a:xfrm>
            <a:off x="457200" y="1554920"/>
            <a:ext cx="8232775" cy="4814349"/>
          </a:xfrm>
        </p:spPr>
        <p:txBody>
          <a:bodyPr/>
          <a:lstStyle/>
          <a:p>
            <a:pPr marL="432" indent="0">
              <a:spcBef>
                <a:spcPts val="1000"/>
              </a:spcBef>
              <a:buNone/>
            </a:pPr>
            <a:r>
              <a:rPr lang="en-IN" dirty="0"/>
              <a:t>How important is it for each of the following brands to be a part of a consumer’s evoked set?</a:t>
            </a:r>
          </a:p>
          <a:p>
            <a:pPr>
              <a:spcBef>
                <a:spcPts val="1000"/>
              </a:spcBef>
            </a:pPr>
            <a:r>
              <a:rPr lang="en-IN" dirty="0"/>
              <a:t>Guess (jeans)</a:t>
            </a:r>
          </a:p>
          <a:p>
            <a:pPr>
              <a:spcBef>
                <a:spcPts val="1000"/>
              </a:spcBef>
            </a:pPr>
            <a:r>
              <a:rPr lang="en-IN" dirty="0"/>
              <a:t>Advil (pain medicine)</a:t>
            </a:r>
          </a:p>
          <a:p>
            <a:pPr>
              <a:spcBef>
                <a:spcPts val="1000"/>
              </a:spcBef>
            </a:pPr>
            <a:r>
              <a:rPr lang="en-IN" dirty="0"/>
              <a:t>Head &amp; Shoulders (shampoo)</a:t>
            </a:r>
          </a:p>
          <a:p>
            <a:pPr>
              <a:spcBef>
                <a:spcPts val="1000"/>
              </a:spcBef>
            </a:pPr>
            <a:r>
              <a:rPr lang="en-IN" dirty="0"/>
              <a:t>Black &amp; Decker (power tools)</a:t>
            </a:r>
          </a:p>
          <a:p>
            <a:pPr>
              <a:spcBef>
                <a:spcPts val="1000"/>
              </a:spcBef>
            </a:pPr>
            <a:r>
              <a:rPr lang="en-IN" dirty="0"/>
              <a:t>C &amp; H (sugar)</a:t>
            </a:r>
          </a:p>
          <a:p>
            <a:pPr>
              <a:spcBef>
                <a:spcPts val="1000"/>
              </a:spcBef>
            </a:pPr>
            <a:r>
              <a:rPr lang="en-IN" dirty="0"/>
              <a:t>Smith &amp; Kline (attorneys)</a:t>
            </a:r>
          </a:p>
          <a:p>
            <a:pPr>
              <a:spcBef>
                <a:spcPts val="1000"/>
              </a:spcBef>
            </a:pPr>
            <a:r>
              <a:rPr lang="en-IN" dirty="0"/>
              <a:t>Halls (cough drops)</a:t>
            </a:r>
          </a:p>
          <a:p>
            <a:pPr>
              <a:spcBef>
                <a:spcPts val="1000"/>
              </a:spcBef>
            </a:pPr>
            <a:r>
              <a:rPr lang="en-IN" dirty="0"/>
              <a:t>Song Li (neurosurgeon)</a:t>
            </a:r>
          </a:p>
        </p:txBody>
      </p:sp>
    </p:spTree>
    <p:extLst>
      <p:ext uri="{BB962C8B-B14F-4D97-AF65-F5344CB8AC3E}">
        <p14:creationId xmlns:p14="http://schemas.microsoft.com/office/powerpoint/2010/main" val="42619693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08107-E6AF-40D9-BF36-F57708D942A8}"/>
              </a:ext>
            </a:extLst>
          </p:cNvPr>
          <p:cNvSpPr>
            <a:spLocks noGrp="1"/>
          </p:cNvSpPr>
          <p:nvPr>
            <p:ph type="title"/>
          </p:nvPr>
        </p:nvSpPr>
        <p:spPr/>
        <p:txBody>
          <a:bodyPr/>
          <a:lstStyle/>
          <a:p>
            <a:r>
              <a:rPr lang="en-IN" dirty="0"/>
              <a:t>The </a:t>
            </a:r>
            <a:r>
              <a:rPr lang="en-IN" dirty="0" err="1"/>
              <a:t>Multiattribute</a:t>
            </a:r>
            <a:r>
              <a:rPr lang="en-IN" dirty="0"/>
              <a:t> Approach</a:t>
            </a:r>
          </a:p>
        </p:txBody>
      </p:sp>
      <p:sp>
        <p:nvSpPr>
          <p:cNvPr id="3" name="Content Placeholder 2">
            <a:extLst>
              <a:ext uri="{FF2B5EF4-FFF2-40B4-BE49-F238E27FC236}">
                <a16:creationId xmlns:a16="http://schemas.microsoft.com/office/drawing/2014/main" id="{D8DE9425-9AA2-47DB-A403-171B219E773B}"/>
              </a:ext>
            </a:extLst>
          </p:cNvPr>
          <p:cNvSpPr>
            <a:spLocks noGrp="1"/>
          </p:cNvSpPr>
          <p:nvPr>
            <p:ph sz="quarter" idx="13"/>
          </p:nvPr>
        </p:nvSpPr>
        <p:spPr/>
        <p:txBody>
          <a:bodyPr/>
          <a:lstStyle/>
          <a:p>
            <a:r>
              <a:rPr lang="en-IN" dirty="0"/>
              <a:t>Used for high-involvement purchases</a:t>
            </a:r>
          </a:p>
          <a:p>
            <a:r>
              <a:rPr lang="en-IN" dirty="0"/>
              <a:t>Consumer attitude is determined by:</a:t>
            </a:r>
          </a:p>
          <a:p>
            <a:pPr lvl="1"/>
            <a:r>
              <a:rPr lang="en-IN" dirty="0"/>
              <a:t>brand’s performance for each attribute</a:t>
            </a:r>
          </a:p>
          <a:p>
            <a:pPr lvl="1"/>
            <a:r>
              <a:rPr lang="en-IN" dirty="0"/>
              <a:t>Importance of each attribute to consumer</a:t>
            </a:r>
          </a:p>
          <a:p>
            <a:r>
              <a:rPr lang="en-IN" dirty="0"/>
              <a:t>The higher a brand rates on important attributes, the more likely it will be purchased</a:t>
            </a:r>
          </a:p>
        </p:txBody>
      </p:sp>
    </p:spTree>
    <p:extLst>
      <p:ext uri="{BB962C8B-B14F-4D97-AF65-F5344CB8AC3E}">
        <p14:creationId xmlns:p14="http://schemas.microsoft.com/office/powerpoint/2010/main" val="10922776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C368E-9DD8-4D10-BE86-198E9E14EF5F}"/>
              </a:ext>
            </a:extLst>
          </p:cNvPr>
          <p:cNvSpPr>
            <a:spLocks noGrp="1"/>
          </p:cNvSpPr>
          <p:nvPr>
            <p:ph type="title"/>
          </p:nvPr>
        </p:nvSpPr>
        <p:spPr/>
        <p:txBody>
          <a:bodyPr/>
          <a:lstStyle/>
          <a:p>
            <a:r>
              <a:rPr lang="en-IN" sz="3200" dirty="0"/>
              <a:t>Figure 3.7: Product Attributes That May Be Important in a </a:t>
            </a:r>
            <a:r>
              <a:rPr lang="en-IN" sz="3200" dirty="0" err="1"/>
              <a:t>Multiattribute</a:t>
            </a:r>
            <a:r>
              <a:rPr lang="en-IN" sz="3200" dirty="0"/>
              <a:t> Approach</a:t>
            </a:r>
          </a:p>
        </p:txBody>
      </p:sp>
      <p:pic>
        <p:nvPicPr>
          <p:cNvPr id="6" name="Content Placeholder 5" descr="A table lists the product attributes that may be important in a multiattribute approach. Long description is available in notes, press F6">
            <a:extLst>
              <a:ext uri="{FF2B5EF4-FFF2-40B4-BE49-F238E27FC236}">
                <a16:creationId xmlns:a16="http://schemas.microsoft.com/office/drawing/2014/main" id="{E080B3A8-84CA-473A-AE30-467F0B2EEA94}"/>
              </a:ext>
            </a:extLst>
          </p:cNvPr>
          <p:cNvPicPr>
            <a:picLocks noGrp="1" noChangeAspect="1"/>
          </p:cNvPicPr>
          <p:nvPr>
            <p:ph sz="quarter" idx="13"/>
          </p:nvPr>
        </p:nvPicPr>
        <p:blipFill>
          <a:blip r:embed="rId3"/>
          <a:stretch>
            <a:fillRect/>
          </a:stretch>
        </p:blipFill>
        <p:spPr>
          <a:xfrm>
            <a:off x="977269" y="2296701"/>
            <a:ext cx="7192636" cy="3178998"/>
          </a:xfrm>
        </p:spPr>
      </p:pic>
    </p:spTree>
    <p:extLst>
      <p:ext uri="{BB962C8B-B14F-4D97-AF65-F5344CB8AC3E}">
        <p14:creationId xmlns:p14="http://schemas.microsoft.com/office/powerpoint/2010/main" val="16746994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73636-D9E9-4019-B7DA-C6550D46C2D0}"/>
              </a:ext>
            </a:extLst>
          </p:cNvPr>
          <p:cNvSpPr>
            <a:spLocks noGrp="1"/>
          </p:cNvSpPr>
          <p:nvPr>
            <p:ph type="title"/>
          </p:nvPr>
        </p:nvSpPr>
        <p:spPr/>
        <p:txBody>
          <a:bodyPr/>
          <a:lstStyle/>
          <a:p>
            <a:r>
              <a:rPr lang="en-IN" dirty="0"/>
              <a:t>Affect Referral</a:t>
            </a:r>
          </a:p>
        </p:txBody>
      </p:sp>
      <p:sp>
        <p:nvSpPr>
          <p:cNvPr id="3" name="Content Placeholder 2">
            <a:extLst>
              <a:ext uri="{FF2B5EF4-FFF2-40B4-BE49-F238E27FC236}">
                <a16:creationId xmlns:a16="http://schemas.microsoft.com/office/drawing/2014/main" id="{A2754866-31E2-442D-878A-3A9EAB141C2A}"/>
              </a:ext>
            </a:extLst>
          </p:cNvPr>
          <p:cNvSpPr>
            <a:spLocks noGrp="1"/>
          </p:cNvSpPr>
          <p:nvPr>
            <p:ph sz="quarter" idx="13"/>
          </p:nvPr>
        </p:nvSpPr>
        <p:spPr/>
        <p:txBody>
          <a:bodyPr/>
          <a:lstStyle/>
          <a:p>
            <a:r>
              <a:rPr lang="en-IN" dirty="0"/>
              <a:t>Saves mental energy</a:t>
            </a:r>
          </a:p>
          <a:p>
            <a:r>
              <a:rPr lang="en-IN" dirty="0" err="1"/>
              <a:t>Multiattribute</a:t>
            </a:r>
            <a:r>
              <a:rPr lang="en-IN" dirty="0"/>
              <a:t> approach might have been used for previous purchases</a:t>
            </a:r>
          </a:p>
          <a:p>
            <a:r>
              <a:rPr lang="en-IN" dirty="0"/>
              <a:t>Consumers often develop emotional bonds with brands</a:t>
            </a:r>
          </a:p>
        </p:txBody>
      </p:sp>
      <p:pic>
        <p:nvPicPr>
          <p:cNvPr id="6" name="Content Placeholder 5" descr="An advertisement titled made for the family, showing a pizza being served. The subtitles read, a limited time offer you can’t refuse, chicken Cacciatore pizza.">
            <a:extLst>
              <a:ext uri="{FF2B5EF4-FFF2-40B4-BE49-F238E27FC236}">
                <a16:creationId xmlns:a16="http://schemas.microsoft.com/office/drawing/2014/main" id="{F372D95B-CBFD-459A-A77E-9BF0A935EE39}"/>
              </a:ext>
            </a:extLst>
          </p:cNvPr>
          <p:cNvPicPr>
            <a:picLocks noGrp="1" noChangeAspect="1"/>
          </p:cNvPicPr>
          <p:nvPr>
            <p:ph sz="quarter" idx="14"/>
          </p:nvPr>
        </p:nvPicPr>
        <p:blipFill>
          <a:blip r:embed="rId3"/>
          <a:stretch>
            <a:fillRect/>
          </a:stretch>
        </p:blipFill>
        <p:spPr>
          <a:xfrm>
            <a:off x="4867104" y="1552575"/>
            <a:ext cx="3646830" cy="4438650"/>
          </a:xfrm>
          <a:prstGeom prst="rect">
            <a:avLst/>
          </a:prstGeom>
        </p:spPr>
      </p:pic>
    </p:spTree>
    <p:extLst>
      <p:ext uri="{BB962C8B-B14F-4D97-AF65-F5344CB8AC3E}">
        <p14:creationId xmlns:p14="http://schemas.microsoft.com/office/powerpoint/2010/main" val="3327248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F0DC7-1444-4D2B-AF0E-1EA3F2A961AA}"/>
              </a:ext>
            </a:extLst>
          </p:cNvPr>
          <p:cNvSpPr>
            <a:spLocks noGrp="1"/>
          </p:cNvSpPr>
          <p:nvPr>
            <p:ph type="title"/>
          </p:nvPr>
        </p:nvSpPr>
        <p:spPr/>
        <p:txBody>
          <a:bodyPr/>
          <a:lstStyle/>
          <a:p>
            <a:r>
              <a:rPr lang="en-IN" dirty="0"/>
              <a:t>Chapter Objectives </a:t>
            </a:r>
            <a:r>
              <a:rPr lang="en-IN" sz="2000" b="0" dirty="0"/>
              <a:t>(2 of 2)</a:t>
            </a:r>
          </a:p>
        </p:txBody>
      </p:sp>
      <p:sp>
        <p:nvSpPr>
          <p:cNvPr id="3" name="Content Placeholder 2">
            <a:extLst>
              <a:ext uri="{FF2B5EF4-FFF2-40B4-BE49-F238E27FC236}">
                <a16:creationId xmlns:a16="http://schemas.microsoft.com/office/drawing/2014/main" id="{73222B3F-712D-42A4-A408-50737D907300}"/>
              </a:ext>
            </a:extLst>
          </p:cNvPr>
          <p:cNvSpPr>
            <a:spLocks noGrp="1"/>
          </p:cNvSpPr>
          <p:nvPr>
            <p:ph sz="quarter" idx="13"/>
          </p:nvPr>
        </p:nvSpPr>
        <p:spPr/>
        <p:txBody>
          <a:bodyPr/>
          <a:lstStyle/>
          <a:p>
            <a:pPr marL="432" indent="0">
              <a:buNone/>
            </a:pPr>
            <a:r>
              <a:rPr lang="en-IN" b="1" dirty="0">
                <a:solidFill>
                  <a:srgbClr val="007FA3"/>
                </a:solidFill>
              </a:rPr>
              <a:t>3.5</a:t>
            </a:r>
            <a:r>
              <a:rPr lang="en-IN" dirty="0"/>
              <a:t> What types of business-to-business sales are made?</a:t>
            </a:r>
          </a:p>
          <a:p>
            <a:pPr marL="432" indent="0">
              <a:buNone/>
            </a:pPr>
            <a:r>
              <a:rPr lang="en-IN" b="1" dirty="0">
                <a:solidFill>
                  <a:srgbClr val="007FA3"/>
                </a:solidFill>
              </a:rPr>
              <a:t>3.6</a:t>
            </a:r>
            <a:r>
              <a:rPr lang="en-IN" dirty="0"/>
              <a:t> What are the steps of the business-to-business buying process?</a:t>
            </a:r>
          </a:p>
          <a:p>
            <a:pPr marL="432" indent="0">
              <a:buNone/>
            </a:pPr>
            <a:r>
              <a:rPr lang="en-IN" b="1" dirty="0">
                <a:solidFill>
                  <a:srgbClr val="007FA3"/>
                </a:solidFill>
              </a:rPr>
              <a:t>3.7</a:t>
            </a:r>
            <a:r>
              <a:rPr lang="en-IN" dirty="0"/>
              <a:t> How does dual channel marketing expand a company’s customer base and its sales?</a:t>
            </a:r>
          </a:p>
          <a:p>
            <a:pPr marL="432" indent="0">
              <a:buNone/>
            </a:pPr>
            <a:r>
              <a:rPr lang="en-IN" b="1" dirty="0">
                <a:solidFill>
                  <a:srgbClr val="007FA3"/>
                </a:solidFill>
              </a:rPr>
              <a:t>3.8</a:t>
            </a:r>
            <a:r>
              <a:rPr lang="en-IN" dirty="0"/>
              <a:t> How can a company overcome international differences when adapting to buying processes?</a:t>
            </a:r>
          </a:p>
        </p:txBody>
      </p:sp>
    </p:spTree>
    <p:extLst>
      <p:ext uri="{BB962C8B-B14F-4D97-AF65-F5344CB8AC3E}">
        <p14:creationId xmlns:p14="http://schemas.microsoft.com/office/powerpoint/2010/main" val="6996333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EC5F1-41B9-4572-AA22-7CF83AE6652E}"/>
              </a:ext>
            </a:extLst>
          </p:cNvPr>
          <p:cNvSpPr>
            <a:spLocks noGrp="1"/>
          </p:cNvSpPr>
          <p:nvPr>
            <p:ph type="title"/>
          </p:nvPr>
        </p:nvSpPr>
        <p:spPr/>
        <p:txBody>
          <a:bodyPr/>
          <a:lstStyle/>
          <a:p>
            <a:r>
              <a:rPr lang="en-IN" sz="3200" dirty="0"/>
              <a:t>Figure 3.8: Trends Affecting Consumer Buyer </a:t>
            </a:r>
            <a:r>
              <a:rPr lang="en-IN" sz="3200" dirty="0" err="1"/>
              <a:t>Behaviors</a:t>
            </a:r>
            <a:endParaRPr lang="en-IN" sz="3200" dirty="0"/>
          </a:p>
        </p:txBody>
      </p:sp>
      <p:sp>
        <p:nvSpPr>
          <p:cNvPr id="3" name="Content Placeholder 2">
            <a:extLst>
              <a:ext uri="{FF2B5EF4-FFF2-40B4-BE49-F238E27FC236}">
                <a16:creationId xmlns:a16="http://schemas.microsoft.com/office/drawing/2014/main" id="{AFC0C3A7-6267-45EF-8FD2-AEDF20317699}"/>
              </a:ext>
            </a:extLst>
          </p:cNvPr>
          <p:cNvSpPr>
            <a:spLocks noGrp="1"/>
          </p:cNvSpPr>
          <p:nvPr>
            <p:ph sz="quarter" idx="13"/>
          </p:nvPr>
        </p:nvSpPr>
        <p:spPr/>
        <p:txBody>
          <a:bodyPr/>
          <a:lstStyle/>
          <a:p>
            <a:r>
              <a:rPr lang="en-IN" dirty="0"/>
              <a:t>Age complexity</a:t>
            </a:r>
          </a:p>
          <a:p>
            <a:r>
              <a:rPr lang="en-IN" dirty="0"/>
              <a:t>Gender complexity</a:t>
            </a:r>
          </a:p>
          <a:p>
            <a:r>
              <a:rPr lang="en-IN" dirty="0"/>
              <a:t>Active, busy lifestyles</a:t>
            </a:r>
          </a:p>
          <a:p>
            <a:r>
              <a:rPr lang="en-IN" dirty="0"/>
              <a:t>Diverse lifestyles</a:t>
            </a:r>
          </a:p>
          <a:p>
            <a:r>
              <a:rPr lang="en-IN" dirty="0"/>
              <a:t>Communication revolution</a:t>
            </a:r>
          </a:p>
          <a:p>
            <a:r>
              <a:rPr lang="en-IN" dirty="0"/>
              <a:t>Experience pursuits</a:t>
            </a:r>
          </a:p>
          <a:p>
            <a:r>
              <a:rPr lang="en-IN" dirty="0"/>
              <a:t>Health emphasis</a:t>
            </a:r>
          </a:p>
        </p:txBody>
      </p:sp>
    </p:spTree>
    <p:extLst>
      <p:ext uri="{BB962C8B-B14F-4D97-AF65-F5344CB8AC3E}">
        <p14:creationId xmlns:p14="http://schemas.microsoft.com/office/powerpoint/2010/main" val="40486137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DE471-FED0-414A-81A3-F2B7F48E9A3C}"/>
              </a:ext>
            </a:extLst>
          </p:cNvPr>
          <p:cNvSpPr>
            <a:spLocks noGrp="1"/>
          </p:cNvSpPr>
          <p:nvPr>
            <p:ph type="title"/>
          </p:nvPr>
        </p:nvSpPr>
        <p:spPr/>
        <p:txBody>
          <a:bodyPr/>
          <a:lstStyle/>
          <a:p>
            <a:r>
              <a:rPr lang="en-IN" sz="2800" dirty="0"/>
              <a:t>Figure 3.9: Marketing Responses to Changing Trends in the Consumer Buying Environment</a:t>
            </a:r>
          </a:p>
        </p:txBody>
      </p:sp>
      <p:sp>
        <p:nvSpPr>
          <p:cNvPr id="3" name="Content Placeholder 2">
            <a:extLst>
              <a:ext uri="{FF2B5EF4-FFF2-40B4-BE49-F238E27FC236}">
                <a16:creationId xmlns:a16="http://schemas.microsoft.com/office/drawing/2014/main" id="{EC61783B-D50F-4C08-B304-E1CD634DF624}"/>
              </a:ext>
            </a:extLst>
          </p:cNvPr>
          <p:cNvSpPr>
            <a:spLocks noGrp="1"/>
          </p:cNvSpPr>
          <p:nvPr>
            <p:ph sz="quarter" idx="13"/>
          </p:nvPr>
        </p:nvSpPr>
        <p:spPr/>
        <p:txBody>
          <a:bodyPr/>
          <a:lstStyle/>
          <a:p>
            <a:r>
              <a:rPr lang="en-IN" dirty="0"/>
              <a:t>Monitor consumer environment for changes</a:t>
            </a:r>
          </a:p>
          <a:p>
            <a:r>
              <a:rPr lang="en-IN" dirty="0"/>
              <a:t>Create goods and services that are compatible with the changes</a:t>
            </a:r>
          </a:p>
          <a:p>
            <a:r>
              <a:rPr lang="en-IN" dirty="0"/>
              <a:t>Design messages that reflect the changes</a:t>
            </a:r>
          </a:p>
        </p:txBody>
      </p:sp>
    </p:spTree>
    <p:extLst>
      <p:ext uri="{BB962C8B-B14F-4D97-AF65-F5344CB8AC3E}">
        <p14:creationId xmlns:p14="http://schemas.microsoft.com/office/powerpoint/2010/main" val="29276851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48415-46A9-488B-B52F-F9E0C8349B4C}"/>
              </a:ext>
            </a:extLst>
          </p:cNvPr>
          <p:cNvSpPr>
            <a:spLocks noGrp="1"/>
          </p:cNvSpPr>
          <p:nvPr>
            <p:ph type="title"/>
          </p:nvPr>
        </p:nvSpPr>
        <p:spPr/>
        <p:txBody>
          <a:bodyPr/>
          <a:lstStyle/>
          <a:p>
            <a:r>
              <a:rPr lang="en-IN" sz="3200" dirty="0"/>
              <a:t>Business-to-Business Buyer </a:t>
            </a:r>
            <a:r>
              <a:rPr lang="en-IN" sz="3200" dirty="0" err="1"/>
              <a:t>Behaviors</a:t>
            </a:r>
            <a:r>
              <a:rPr lang="en-IN" sz="3200" dirty="0"/>
              <a:t> and Influences</a:t>
            </a:r>
          </a:p>
        </p:txBody>
      </p:sp>
      <p:sp>
        <p:nvSpPr>
          <p:cNvPr id="3" name="Content Placeholder 2">
            <a:extLst>
              <a:ext uri="{FF2B5EF4-FFF2-40B4-BE49-F238E27FC236}">
                <a16:creationId xmlns:a16="http://schemas.microsoft.com/office/drawing/2014/main" id="{C69B26EB-D573-45AE-B148-F8412BD13551}"/>
              </a:ext>
            </a:extLst>
          </p:cNvPr>
          <p:cNvSpPr>
            <a:spLocks noGrp="1"/>
          </p:cNvSpPr>
          <p:nvPr>
            <p:ph sz="quarter" idx="13"/>
          </p:nvPr>
        </p:nvSpPr>
        <p:spPr/>
        <p:txBody>
          <a:bodyPr/>
          <a:lstStyle/>
          <a:p>
            <a:r>
              <a:rPr lang="en-IN" dirty="0"/>
              <a:t>Buying </a:t>
            </a:r>
            <a:r>
              <a:rPr lang="en-IN" dirty="0" err="1"/>
              <a:t>center</a:t>
            </a:r>
            <a:r>
              <a:rPr lang="en-IN" dirty="0"/>
              <a:t>: a group of individuals making a purchase decision on behalf of a business</a:t>
            </a:r>
          </a:p>
          <a:p>
            <a:r>
              <a:rPr lang="en-IN" dirty="0"/>
              <a:t>Purchasing roles:</a:t>
            </a:r>
          </a:p>
          <a:p>
            <a:pPr lvl="1"/>
            <a:r>
              <a:rPr lang="en-IN" dirty="0"/>
              <a:t>Users</a:t>
            </a:r>
          </a:p>
          <a:p>
            <a:pPr lvl="1"/>
            <a:r>
              <a:rPr lang="en-IN" dirty="0"/>
              <a:t>Buyers</a:t>
            </a:r>
          </a:p>
          <a:p>
            <a:pPr lvl="1"/>
            <a:r>
              <a:rPr lang="en-IN" dirty="0"/>
              <a:t>Influencers</a:t>
            </a:r>
          </a:p>
          <a:p>
            <a:pPr lvl="1"/>
            <a:r>
              <a:rPr lang="en-IN" dirty="0"/>
              <a:t>Deciders</a:t>
            </a:r>
          </a:p>
          <a:p>
            <a:pPr lvl="1"/>
            <a:r>
              <a:rPr lang="en-IN" dirty="0"/>
              <a:t>Gatekeepers</a:t>
            </a:r>
          </a:p>
        </p:txBody>
      </p:sp>
    </p:spTree>
    <p:extLst>
      <p:ext uri="{BB962C8B-B14F-4D97-AF65-F5344CB8AC3E}">
        <p14:creationId xmlns:p14="http://schemas.microsoft.com/office/powerpoint/2010/main" val="3042101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1570B-8FDE-4061-B93D-018843F99FF0}"/>
              </a:ext>
            </a:extLst>
          </p:cNvPr>
          <p:cNvSpPr>
            <a:spLocks noGrp="1"/>
          </p:cNvSpPr>
          <p:nvPr>
            <p:ph type="title"/>
          </p:nvPr>
        </p:nvSpPr>
        <p:spPr/>
        <p:txBody>
          <a:bodyPr/>
          <a:lstStyle/>
          <a:p>
            <a:r>
              <a:rPr lang="en-IN" dirty="0"/>
              <a:t>Organizational Influences</a:t>
            </a:r>
          </a:p>
        </p:txBody>
      </p:sp>
      <p:sp>
        <p:nvSpPr>
          <p:cNvPr id="3" name="Content Placeholder 2">
            <a:extLst>
              <a:ext uri="{FF2B5EF4-FFF2-40B4-BE49-F238E27FC236}">
                <a16:creationId xmlns:a16="http://schemas.microsoft.com/office/drawing/2014/main" id="{435ACC0A-7B81-40D3-8631-82318086C982}"/>
              </a:ext>
            </a:extLst>
          </p:cNvPr>
          <p:cNvSpPr>
            <a:spLocks noGrp="1"/>
          </p:cNvSpPr>
          <p:nvPr>
            <p:ph sz="quarter" idx="13"/>
          </p:nvPr>
        </p:nvSpPr>
        <p:spPr/>
        <p:txBody>
          <a:bodyPr/>
          <a:lstStyle/>
          <a:p>
            <a:r>
              <a:rPr lang="en-IN" dirty="0"/>
              <a:t>Company goals and operating environment</a:t>
            </a:r>
          </a:p>
          <a:p>
            <a:r>
              <a:rPr lang="en-IN" dirty="0"/>
              <a:t>Finances, capital assets, market position</a:t>
            </a:r>
          </a:p>
          <a:p>
            <a:r>
              <a:rPr lang="en-IN" dirty="0"/>
              <a:t>Quality of human resources</a:t>
            </a:r>
          </a:p>
          <a:p>
            <a:r>
              <a:rPr lang="en-IN" dirty="0"/>
              <a:t>Country in which the firm operates</a:t>
            </a:r>
          </a:p>
        </p:txBody>
      </p:sp>
      <p:pic>
        <p:nvPicPr>
          <p:cNvPr id="6" name="Content Placeholder 5" descr="A photo shows two men wearing hardhats in a factory, looking at a laptop and having a discussion.">
            <a:extLst>
              <a:ext uri="{FF2B5EF4-FFF2-40B4-BE49-F238E27FC236}">
                <a16:creationId xmlns:a16="http://schemas.microsoft.com/office/drawing/2014/main" id="{DA73BCE1-2F73-4EBB-8451-E06D7C99BEB2}"/>
              </a:ext>
            </a:extLst>
          </p:cNvPr>
          <p:cNvPicPr>
            <a:picLocks noGrp="1" noChangeAspect="1"/>
          </p:cNvPicPr>
          <p:nvPr>
            <p:ph sz="quarter" idx="14"/>
          </p:nvPr>
        </p:nvPicPr>
        <p:blipFill>
          <a:blip r:embed="rId3"/>
          <a:stretch>
            <a:fillRect/>
          </a:stretch>
        </p:blipFill>
        <p:spPr>
          <a:xfrm>
            <a:off x="2702002" y="3971925"/>
            <a:ext cx="3739995" cy="2105025"/>
          </a:xfrm>
          <a:prstGeom prst="rect">
            <a:avLst/>
          </a:prstGeom>
        </p:spPr>
      </p:pic>
    </p:spTree>
    <p:extLst>
      <p:ext uri="{BB962C8B-B14F-4D97-AF65-F5344CB8AC3E}">
        <p14:creationId xmlns:p14="http://schemas.microsoft.com/office/powerpoint/2010/main" val="9351041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D7ECE-61C3-4699-AF59-7F22A730194A}"/>
              </a:ext>
            </a:extLst>
          </p:cNvPr>
          <p:cNvSpPr>
            <a:spLocks noGrp="1"/>
          </p:cNvSpPr>
          <p:nvPr>
            <p:ph type="title"/>
          </p:nvPr>
        </p:nvSpPr>
        <p:spPr/>
        <p:txBody>
          <a:bodyPr/>
          <a:lstStyle/>
          <a:p>
            <a:r>
              <a:rPr lang="en-IN" sz="3200" dirty="0"/>
              <a:t>Figure 3.10: Individual Factors Affecting Members of the Buying </a:t>
            </a:r>
            <a:r>
              <a:rPr lang="en-IN" sz="3200" dirty="0" err="1"/>
              <a:t>Center</a:t>
            </a:r>
            <a:endParaRPr lang="en-IN" sz="3200" dirty="0"/>
          </a:p>
        </p:txBody>
      </p:sp>
      <p:pic>
        <p:nvPicPr>
          <p:cNvPr id="5" name="Content Placeholder 4" descr="A diagram shows individual factors affecting members of the buying center. For long description in Notes pane, press F6.">
            <a:extLst>
              <a:ext uri="{FF2B5EF4-FFF2-40B4-BE49-F238E27FC236}">
                <a16:creationId xmlns:a16="http://schemas.microsoft.com/office/drawing/2014/main" id="{807F1B27-112C-4955-A3BE-C49600739D3C}"/>
              </a:ext>
            </a:extLst>
          </p:cNvPr>
          <p:cNvPicPr>
            <a:picLocks noGrp="1" noChangeAspect="1"/>
          </p:cNvPicPr>
          <p:nvPr>
            <p:ph sz="quarter" idx="13"/>
          </p:nvPr>
        </p:nvPicPr>
        <p:blipFill>
          <a:blip r:embed="rId3"/>
          <a:stretch>
            <a:fillRect/>
          </a:stretch>
        </p:blipFill>
        <p:spPr>
          <a:xfrm>
            <a:off x="818126" y="1587809"/>
            <a:ext cx="7510923" cy="4596782"/>
          </a:xfrm>
          <a:prstGeom prst="rect">
            <a:avLst/>
          </a:prstGeom>
        </p:spPr>
      </p:pic>
    </p:spTree>
    <p:extLst>
      <p:ext uri="{BB962C8B-B14F-4D97-AF65-F5344CB8AC3E}">
        <p14:creationId xmlns:p14="http://schemas.microsoft.com/office/powerpoint/2010/main" val="2905281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9F7EB-8B51-4A30-801E-17142C580579}"/>
              </a:ext>
            </a:extLst>
          </p:cNvPr>
          <p:cNvSpPr>
            <a:spLocks noGrp="1"/>
          </p:cNvSpPr>
          <p:nvPr>
            <p:ph type="title"/>
          </p:nvPr>
        </p:nvSpPr>
        <p:spPr/>
        <p:txBody>
          <a:bodyPr/>
          <a:lstStyle/>
          <a:p>
            <a:r>
              <a:rPr lang="en-IN" sz="3200" dirty="0"/>
              <a:t>Individual Factors Affecting Buying </a:t>
            </a:r>
            <a:r>
              <a:rPr lang="en-IN" sz="3200" dirty="0" err="1"/>
              <a:t>Centers</a:t>
            </a:r>
            <a:r>
              <a:rPr lang="en-IN" sz="3200" dirty="0"/>
              <a:t> </a:t>
            </a:r>
            <a:r>
              <a:rPr lang="en-IN" sz="2000" b="0" dirty="0"/>
              <a:t>(1 of 2)</a:t>
            </a:r>
          </a:p>
        </p:txBody>
      </p:sp>
      <p:sp>
        <p:nvSpPr>
          <p:cNvPr id="3" name="Content Placeholder 2">
            <a:extLst>
              <a:ext uri="{FF2B5EF4-FFF2-40B4-BE49-F238E27FC236}">
                <a16:creationId xmlns:a16="http://schemas.microsoft.com/office/drawing/2014/main" id="{2D1E4285-F46F-485D-9BF1-F8139141E285}"/>
              </a:ext>
            </a:extLst>
          </p:cNvPr>
          <p:cNvSpPr>
            <a:spLocks noGrp="1"/>
          </p:cNvSpPr>
          <p:nvPr>
            <p:ph sz="quarter" idx="13"/>
          </p:nvPr>
        </p:nvSpPr>
        <p:spPr/>
        <p:txBody>
          <a:bodyPr/>
          <a:lstStyle/>
          <a:p>
            <a:r>
              <a:rPr lang="en-IN" b="1" dirty="0"/>
              <a:t>Personality</a:t>
            </a:r>
          </a:p>
          <a:p>
            <a:pPr lvl="1"/>
            <a:r>
              <a:rPr lang="en-IN" dirty="0"/>
              <a:t>Decisive person</a:t>
            </a:r>
          </a:p>
          <a:p>
            <a:pPr lvl="1"/>
            <a:r>
              <a:rPr lang="en-IN" dirty="0"/>
              <a:t>Extrovert</a:t>
            </a:r>
          </a:p>
          <a:p>
            <a:pPr lvl="1"/>
            <a:r>
              <a:rPr lang="en-IN" dirty="0"/>
              <a:t>Introvert</a:t>
            </a:r>
          </a:p>
          <a:p>
            <a:r>
              <a:rPr lang="en-IN" b="1" dirty="0"/>
              <a:t>Roles</a:t>
            </a:r>
          </a:p>
          <a:p>
            <a:pPr lvl="1"/>
            <a:r>
              <a:rPr lang="en-IN" dirty="0"/>
              <a:t>Individual’s age, heredity, ethnicity, gender</a:t>
            </a:r>
          </a:p>
          <a:p>
            <a:pPr lvl="1"/>
            <a:r>
              <a:rPr lang="en-IN" dirty="0"/>
              <a:t>Socially constructed</a:t>
            </a:r>
          </a:p>
          <a:p>
            <a:r>
              <a:rPr lang="en-IN" b="1" dirty="0"/>
              <a:t>Motivation</a:t>
            </a:r>
          </a:p>
          <a:p>
            <a:pPr lvl="1"/>
            <a:r>
              <a:rPr lang="en-IN" dirty="0"/>
              <a:t>Match individual’s goals to organization’s goals</a:t>
            </a:r>
          </a:p>
        </p:txBody>
      </p:sp>
    </p:spTree>
    <p:extLst>
      <p:ext uri="{BB962C8B-B14F-4D97-AF65-F5344CB8AC3E}">
        <p14:creationId xmlns:p14="http://schemas.microsoft.com/office/powerpoint/2010/main" val="31939350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303F7-C418-4D22-8753-96D154B38F89}"/>
              </a:ext>
            </a:extLst>
          </p:cNvPr>
          <p:cNvSpPr>
            <a:spLocks noGrp="1"/>
          </p:cNvSpPr>
          <p:nvPr>
            <p:ph type="title"/>
          </p:nvPr>
        </p:nvSpPr>
        <p:spPr/>
        <p:txBody>
          <a:bodyPr/>
          <a:lstStyle/>
          <a:p>
            <a:r>
              <a:rPr lang="en-IN" sz="3200" dirty="0"/>
              <a:t>Individual Factors Affecting Buying </a:t>
            </a:r>
            <a:r>
              <a:rPr lang="en-IN" sz="3200" dirty="0" err="1"/>
              <a:t>Centers</a:t>
            </a:r>
            <a:r>
              <a:rPr lang="en-IN" sz="3200" dirty="0"/>
              <a:t> </a:t>
            </a:r>
            <a:r>
              <a:rPr lang="en-IN" sz="2000" b="0" dirty="0"/>
              <a:t>(2 of 2)</a:t>
            </a:r>
          </a:p>
        </p:txBody>
      </p:sp>
      <p:sp>
        <p:nvSpPr>
          <p:cNvPr id="3" name="Content Placeholder 2">
            <a:extLst>
              <a:ext uri="{FF2B5EF4-FFF2-40B4-BE49-F238E27FC236}">
                <a16:creationId xmlns:a16="http://schemas.microsoft.com/office/drawing/2014/main" id="{A5C8C2C8-36FC-4393-8776-40C7D61A7D5C}"/>
              </a:ext>
            </a:extLst>
          </p:cNvPr>
          <p:cNvSpPr>
            <a:spLocks noGrp="1"/>
          </p:cNvSpPr>
          <p:nvPr>
            <p:ph sz="quarter" idx="13"/>
          </p:nvPr>
        </p:nvSpPr>
        <p:spPr/>
        <p:txBody>
          <a:bodyPr/>
          <a:lstStyle/>
          <a:p>
            <a:r>
              <a:rPr lang="en-IN" b="1" dirty="0"/>
              <a:t>Level of power</a:t>
            </a:r>
            <a:endParaRPr lang="en-IN" dirty="0"/>
          </a:p>
          <a:p>
            <a:pPr lvl="1"/>
            <a:r>
              <a:rPr lang="en-IN" dirty="0"/>
              <a:t>Role in buying </a:t>
            </a:r>
            <a:r>
              <a:rPr lang="en-IN" dirty="0" err="1"/>
              <a:t>center</a:t>
            </a:r>
            <a:endParaRPr lang="en-IN" dirty="0"/>
          </a:p>
          <a:p>
            <a:pPr lvl="1"/>
            <a:r>
              <a:rPr lang="en-IN" dirty="0"/>
              <a:t>Official position</a:t>
            </a:r>
          </a:p>
          <a:p>
            <a:pPr lvl="1"/>
            <a:r>
              <a:rPr lang="en-IN" dirty="0"/>
              <a:t>Impact of decision on personal performance</a:t>
            </a:r>
          </a:p>
          <a:p>
            <a:r>
              <a:rPr lang="en-IN" b="1" dirty="0"/>
              <a:t>Risk</a:t>
            </a:r>
            <a:endParaRPr lang="en-IN" dirty="0"/>
          </a:p>
          <a:p>
            <a:pPr lvl="1"/>
            <a:r>
              <a:rPr lang="en-IN" dirty="0"/>
              <a:t>Risk avoiders</a:t>
            </a:r>
          </a:p>
          <a:p>
            <a:r>
              <a:rPr lang="en-IN" b="1" dirty="0"/>
              <a:t>Levels of cognitive involvement</a:t>
            </a:r>
            <a:endParaRPr lang="en-IN" dirty="0"/>
          </a:p>
          <a:p>
            <a:pPr lvl="1"/>
            <a:r>
              <a:rPr lang="en-IN" dirty="0"/>
              <a:t>Cognitive capacity</a:t>
            </a:r>
          </a:p>
          <a:p>
            <a:r>
              <a:rPr lang="en-IN" b="1" dirty="0"/>
              <a:t>Personal objectives</a:t>
            </a:r>
            <a:endParaRPr lang="en-IN" dirty="0"/>
          </a:p>
        </p:txBody>
      </p:sp>
    </p:spTree>
    <p:extLst>
      <p:ext uri="{BB962C8B-B14F-4D97-AF65-F5344CB8AC3E}">
        <p14:creationId xmlns:p14="http://schemas.microsoft.com/office/powerpoint/2010/main" val="20431270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B831F-485D-4C24-801A-BE0D573C77FF}"/>
              </a:ext>
            </a:extLst>
          </p:cNvPr>
          <p:cNvSpPr>
            <a:spLocks noGrp="1"/>
          </p:cNvSpPr>
          <p:nvPr>
            <p:ph type="title"/>
          </p:nvPr>
        </p:nvSpPr>
        <p:spPr/>
        <p:txBody>
          <a:bodyPr/>
          <a:lstStyle/>
          <a:p>
            <a:r>
              <a:rPr lang="en-IN" sz="3200" dirty="0"/>
              <a:t>Types of Business-to-Business Sales</a:t>
            </a:r>
          </a:p>
        </p:txBody>
      </p:sp>
      <p:sp>
        <p:nvSpPr>
          <p:cNvPr id="3" name="Content Placeholder 2">
            <a:extLst>
              <a:ext uri="{FF2B5EF4-FFF2-40B4-BE49-F238E27FC236}">
                <a16:creationId xmlns:a16="http://schemas.microsoft.com/office/drawing/2014/main" id="{96444D1A-6DFE-4D55-92CA-80B080EF9AD8}"/>
              </a:ext>
            </a:extLst>
          </p:cNvPr>
          <p:cNvSpPr>
            <a:spLocks noGrp="1"/>
          </p:cNvSpPr>
          <p:nvPr>
            <p:ph sz="quarter" idx="13"/>
          </p:nvPr>
        </p:nvSpPr>
        <p:spPr/>
        <p:txBody>
          <a:bodyPr/>
          <a:lstStyle/>
          <a:p>
            <a:r>
              <a:rPr lang="en-IN" dirty="0"/>
              <a:t>Straight rebuy: firm previously chose a vendor and places a reorder</a:t>
            </a:r>
          </a:p>
          <a:p>
            <a:r>
              <a:rPr lang="en-IN" dirty="0"/>
              <a:t>Modified rebuy: buying team considers and evaluates alternatives</a:t>
            </a:r>
          </a:p>
          <a:p>
            <a:r>
              <a:rPr lang="en-IN" dirty="0"/>
              <a:t>New task buy:</a:t>
            </a:r>
          </a:p>
          <a:p>
            <a:pPr lvl="1"/>
            <a:r>
              <a:rPr lang="en-IN" dirty="0"/>
              <a:t>Considering purchase for first time</a:t>
            </a:r>
          </a:p>
          <a:p>
            <a:pPr lvl="1"/>
            <a:r>
              <a:rPr lang="en-IN" dirty="0"/>
              <a:t>Time passed since previous purchase</a:t>
            </a:r>
          </a:p>
          <a:p>
            <a:pPr lvl="1"/>
            <a:r>
              <a:rPr lang="en-IN" dirty="0"/>
              <a:t>Buyers have little or no experience</a:t>
            </a:r>
          </a:p>
        </p:txBody>
      </p:sp>
    </p:spTree>
    <p:extLst>
      <p:ext uri="{BB962C8B-B14F-4D97-AF65-F5344CB8AC3E}">
        <p14:creationId xmlns:p14="http://schemas.microsoft.com/office/powerpoint/2010/main" val="14697065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83CA5-B0AD-46F3-9335-A73D8873ED03}"/>
              </a:ext>
            </a:extLst>
          </p:cNvPr>
          <p:cNvSpPr>
            <a:spLocks noGrp="1"/>
          </p:cNvSpPr>
          <p:nvPr>
            <p:ph type="title"/>
          </p:nvPr>
        </p:nvSpPr>
        <p:spPr/>
        <p:txBody>
          <a:bodyPr/>
          <a:lstStyle/>
          <a:p>
            <a:r>
              <a:rPr lang="en-IN" sz="3200" dirty="0"/>
              <a:t>Figure 3.11: Types of Business-to-Business Buying Situations</a:t>
            </a:r>
          </a:p>
        </p:txBody>
      </p:sp>
      <p:pic>
        <p:nvPicPr>
          <p:cNvPr id="5" name="Content Placeholder 4" descr="A diagram shows types of business to business buying situations For long description in Notes pane, press F6..">
            <a:extLst>
              <a:ext uri="{FF2B5EF4-FFF2-40B4-BE49-F238E27FC236}">
                <a16:creationId xmlns:a16="http://schemas.microsoft.com/office/drawing/2014/main" id="{87F0020D-A7A4-403A-B05D-20FB9094EFD7}"/>
              </a:ext>
            </a:extLst>
          </p:cNvPr>
          <p:cNvPicPr>
            <a:picLocks noGrp="1" noChangeAspect="1"/>
          </p:cNvPicPr>
          <p:nvPr>
            <p:ph sz="quarter" idx="13"/>
          </p:nvPr>
        </p:nvPicPr>
        <p:blipFill>
          <a:blip r:embed="rId3"/>
          <a:stretch>
            <a:fillRect/>
          </a:stretch>
        </p:blipFill>
        <p:spPr>
          <a:xfrm>
            <a:off x="915670" y="1992413"/>
            <a:ext cx="7315834" cy="3188484"/>
          </a:xfrm>
          <a:prstGeom prst="rect">
            <a:avLst/>
          </a:prstGeom>
        </p:spPr>
      </p:pic>
    </p:spTree>
    <p:extLst>
      <p:ext uri="{BB962C8B-B14F-4D97-AF65-F5344CB8AC3E}">
        <p14:creationId xmlns:p14="http://schemas.microsoft.com/office/powerpoint/2010/main" val="25815498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99E5E-960A-453A-AE7A-CB248A0ADDCF}"/>
              </a:ext>
            </a:extLst>
          </p:cNvPr>
          <p:cNvSpPr>
            <a:spLocks noGrp="1"/>
          </p:cNvSpPr>
          <p:nvPr>
            <p:ph type="title"/>
          </p:nvPr>
        </p:nvSpPr>
        <p:spPr/>
        <p:txBody>
          <a:bodyPr/>
          <a:lstStyle/>
          <a:p>
            <a:r>
              <a:rPr lang="en-IN" sz="3200" dirty="0"/>
              <a:t>Figure 3.12: Reasons to Make a Modified Rebuy</a:t>
            </a:r>
          </a:p>
        </p:txBody>
      </p:sp>
      <p:sp>
        <p:nvSpPr>
          <p:cNvPr id="3" name="Content Placeholder 2">
            <a:extLst>
              <a:ext uri="{FF2B5EF4-FFF2-40B4-BE49-F238E27FC236}">
                <a16:creationId xmlns:a16="http://schemas.microsoft.com/office/drawing/2014/main" id="{A79DB139-D378-4471-AE67-2B9EC707FA43}"/>
              </a:ext>
            </a:extLst>
          </p:cNvPr>
          <p:cNvSpPr>
            <a:spLocks noGrp="1"/>
          </p:cNvSpPr>
          <p:nvPr>
            <p:ph sz="quarter" idx="13"/>
          </p:nvPr>
        </p:nvSpPr>
        <p:spPr/>
        <p:txBody>
          <a:bodyPr/>
          <a:lstStyle/>
          <a:p>
            <a:r>
              <a:rPr lang="en-IN" dirty="0"/>
              <a:t>Dissatisfaction with current vendor</a:t>
            </a:r>
          </a:p>
          <a:p>
            <a:r>
              <a:rPr lang="en-IN" dirty="0"/>
              <a:t>A different vendor makes an attractive offer</a:t>
            </a:r>
          </a:p>
          <a:p>
            <a:r>
              <a:rPr lang="en-IN" dirty="0"/>
              <a:t>End of contractual arrangement with current vendor</a:t>
            </a:r>
          </a:p>
          <a:p>
            <a:r>
              <a:rPr lang="en-IN" dirty="0"/>
              <a:t>Individuals involved in decision process have little or no experience with the product</a:t>
            </a:r>
          </a:p>
        </p:txBody>
      </p:sp>
    </p:spTree>
    <p:extLst>
      <p:ext uri="{BB962C8B-B14F-4D97-AF65-F5344CB8AC3E}">
        <p14:creationId xmlns:p14="http://schemas.microsoft.com/office/powerpoint/2010/main" val="4239294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323A0-85F9-4C87-848C-0E23DA02F8CB}"/>
              </a:ext>
            </a:extLst>
          </p:cNvPr>
          <p:cNvSpPr>
            <a:spLocks noGrp="1"/>
          </p:cNvSpPr>
          <p:nvPr>
            <p:ph type="title"/>
          </p:nvPr>
        </p:nvSpPr>
        <p:spPr/>
        <p:txBody>
          <a:bodyPr/>
          <a:lstStyle/>
          <a:p>
            <a:r>
              <a:rPr lang="en-IN" dirty="0"/>
              <a:t>Chapter Overview</a:t>
            </a:r>
          </a:p>
        </p:txBody>
      </p:sp>
      <p:sp>
        <p:nvSpPr>
          <p:cNvPr id="3" name="Content Placeholder 2">
            <a:extLst>
              <a:ext uri="{FF2B5EF4-FFF2-40B4-BE49-F238E27FC236}">
                <a16:creationId xmlns:a16="http://schemas.microsoft.com/office/drawing/2014/main" id="{51A6C86A-EA48-4680-B2EB-C6AB098A5779}"/>
              </a:ext>
            </a:extLst>
          </p:cNvPr>
          <p:cNvSpPr>
            <a:spLocks noGrp="1"/>
          </p:cNvSpPr>
          <p:nvPr>
            <p:ph sz="quarter" idx="13"/>
          </p:nvPr>
        </p:nvSpPr>
        <p:spPr/>
        <p:txBody>
          <a:bodyPr/>
          <a:lstStyle/>
          <a:p>
            <a:r>
              <a:rPr lang="en-IN" dirty="0"/>
              <a:t>Consumer purchase process</a:t>
            </a:r>
          </a:p>
          <a:p>
            <a:r>
              <a:rPr lang="en-IN" dirty="0"/>
              <a:t>Consumer buying environment</a:t>
            </a:r>
          </a:p>
          <a:p>
            <a:r>
              <a:rPr lang="en-IN" dirty="0"/>
              <a:t>Recent trends in consumer </a:t>
            </a:r>
            <a:r>
              <a:rPr lang="en-IN" dirty="0" err="1"/>
              <a:t>behavior</a:t>
            </a:r>
            <a:endParaRPr lang="en-IN" dirty="0"/>
          </a:p>
          <a:p>
            <a:r>
              <a:rPr lang="en-IN" dirty="0"/>
              <a:t>Business buying </a:t>
            </a:r>
            <a:r>
              <a:rPr lang="en-IN" dirty="0" err="1"/>
              <a:t>center</a:t>
            </a:r>
            <a:endParaRPr lang="en-IN" dirty="0"/>
          </a:p>
          <a:p>
            <a:r>
              <a:rPr lang="en-IN" dirty="0"/>
              <a:t>B-to-B purchasing process</a:t>
            </a:r>
          </a:p>
          <a:p>
            <a:r>
              <a:rPr lang="en-IN" dirty="0"/>
              <a:t>Dual channel marketing</a:t>
            </a:r>
          </a:p>
        </p:txBody>
      </p:sp>
    </p:spTree>
    <p:extLst>
      <p:ext uri="{BB962C8B-B14F-4D97-AF65-F5344CB8AC3E}">
        <p14:creationId xmlns:p14="http://schemas.microsoft.com/office/powerpoint/2010/main" val="34949757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B7D9D-B095-4E98-A028-82697ACEEA03}"/>
              </a:ext>
            </a:extLst>
          </p:cNvPr>
          <p:cNvSpPr>
            <a:spLocks noGrp="1"/>
          </p:cNvSpPr>
          <p:nvPr>
            <p:ph type="title"/>
          </p:nvPr>
        </p:nvSpPr>
        <p:spPr/>
        <p:txBody>
          <a:bodyPr/>
          <a:lstStyle/>
          <a:p>
            <a:r>
              <a:rPr lang="en-IN" sz="3200" dirty="0"/>
              <a:t>The Business-to-Business Buying Process</a:t>
            </a:r>
          </a:p>
        </p:txBody>
      </p:sp>
      <p:sp>
        <p:nvSpPr>
          <p:cNvPr id="3" name="Content Placeholder 2">
            <a:extLst>
              <a:ext uri="{FF2B5EF4-FFF2-40B4-BE49-F238E27FC236}">
                <a16:creationId xmlns:a16="http://schemas.microsoft.com/office/drawing/2014/main" id="{6B1F0AA7-D48B-4BB2-8361-67CA9922EBC2}"/>
              </a:ext>
            </a:extLst>
          </p:cNvPr>
          <p:cNvSpPr>
            <a:spLocks noGrp="1"/>
          </p:cNvSpPr>
          <p:nvPr>
            <p:ph sz="quarter" idx="13"/>
          </p:nvPr>
        </p:nvSpPr>
        <p:spPr/>
        <p:txBody>
          <a:bodyPr/>
          <a:lstStyle/>
          <a:p>
            <a:pPr marL="432000" indent="-432000">
              <a:buFont typeface="+mj-lt"/>
              <a:buAutoNum type="arabicPeriod"/>
            </a:pPr>
            <a:r>
              <a:rPr lang="en-IN" dirty="0"/>
              <a:t>Identification of needs</a:t>
            </a:r>
          </a:p>
          <a:p>
            <a:pPr marL="432000" indent="-432000">
              <a:buFont typeface="+mj-lt"/>
              <a:buAutoNum type="arabicPeriod"/>
            </a:pPr>
            <a:r>
              <a:rPr lang="en-IN" dirty="0"/>
              <a:t>Establishment of specifications</a:t>
            </a:r>
          </a:p>
          <a:p>
            <a:pPr marL="432000" indent="-432000">
              <a:buFont typeface="+mj-lt"/>
              <a:buAutoNum type="arabicPeriod"/>
            </a:pPr>
            <a:r>
              <a:rPr lang="en-IN" dirty="0"/>
              <a:t>Identification of vendors</a:t>
            </a:r>
          </a:p>
          <a:p>
            <a:pPr marL="432000" indent="-432000">
              <a:buFont typeface="+mj-lt"/>
              <a:buAutoNum type="arabicPeriod"/>
            </a:pPr>
            <a:r>
              <a:rPr lang="en-IN" dirty="0"/>
              <a:t>Vendor evaluation</a:t>
            </a:r>
          </a:p>
          <a:p>
            <a:pPr marL="432000" indent="-432000">
              <a:buFont typeface="+mj-lt"/>
              <a:buAutoNum type="arabicPeriod"/>
            </a:pPr>
            <a:r>
              <a:rPr lang="en-IN" dirty="0"/>
              <a:t>Vendor selection</a:t>
            </a:r>
          </a:p>
          <a:p>
            <a:pPr marL="432000" indent="-432000">
              <a:buFont typeface="+mj-lt"/>
              <a:buAutoNum type="arabicPeriod"/>
            </a:pPr>
            <a:r>
              <a:rPr lang="en-IN" dirty="0"/>
              <a:t>Negotiation of terms</a:t>
            </a:r>
          </a:p>
          <a:p>
            <a:pPr marL="432000" indent="-432000">
              <a:buFont typeface="+mj-lt"/>
              <a:buAutoNum type="arabicPeriod"/>
            </a:pPr>
            <a:r>
              <a:rPr lang="en-IN" dirty="0" err="1"/>
              <a:t>Postpurchase</a:t>
            </a:r>
            <a:r>
              <a:rPr lang="en-IN" dirty="0"/>
              <a:t> evaluation</a:t>
            </a:r>
          </a:p>
        </p:txBody>
      </p:sp>
    </p:spTree>
    <p:extLst>
      <p:ext uri="{BB962C8B-B14F-4D97-AF65-F5344CB8AC3E}">
        <p14:creationId xmlns:p14="http://schemas.microsoft.com/office/powerpoint/2010/main" val="26355091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AD8D0-9283-4415-B0DD-ADCC673E362D}"/>
              </a:ext>
            </a:extLst>
          </p:cNvPr>
          <p:cNvSpPr>
            <a:spLocks noGrp="1"/>
          </p:cNvSpPr>
          <p:nvPr>
            <p:ph type="title"/>
          </p:nvPr>
        </p:nvSpPr>
        <p:spPr>
          <a:xfrm>
            <a:off x="457199" y="215371"/>
            <a:ext cx="8429625" cy="1097279"/>
          </a:xfrm>
        </p:spPr>
        <p:txBody>
          <a:bodyPr/>
          <a:lstStyle/>
          <a:p>
            <a:r>
              <a:rPr lang="en-IN" sz="2400" dirty="0"/>
              <a:t>Figure 3.13: A Comparison of the Business-to-Business Buying Process to the Consumer Buying Process</a:t>
            </a:r>
          </a:p>
        </p:txBody>
      </p:sp>
      <p:pic>
        <p:nvPicPr>
          <p:cNvPr id="5" name="Content Placeholder 4" descr="A diagram shows a comparison of the business to business buying process to the consumer buying process. For long description in Notes pane, press F6.">
            <a:extLst>
              <a:ext uri="{FF2B5EF4-FFF2-40B4-BE49-F238E27FC236}">
                <a16:creationId xmlns:a16="http://schemas.microsoft.com/office/drawing/2014/main" id="{6146F436-80B1-476A-ACF2-2C27A1583A36}"/>
              </a:ext>
            </a:extLst>
          </p:cNvPr>
          <p:cNvPicPr>
            <a:picLocks noGrp="1" noChangeAspect="1"/>
          </p:cNvPicPr>
          <p:nvPr>
            <p:ph sz="quarter" idx="13"/>
          </p:nvPr>
        </p:nvPicPr>
        <p:blipFill>
          <a:blip r:embed="rId3"/>
          <a:stretch>
            <a:fillRect/>
          </a:stretch>
        </p:blipFill>
        <p:spPr>
          <a:xfrm>
            <a:off x="1665543" y="1734120"/>
            <a:ext cx="5816088" cy="4426080"/>
          </a:xfrm>
          <a:prstGeom prst="rect">
            <a:avLst/>
          </a:prstGeom>
        </p:spPr>
      </p:pic>
    </p:spTree>
    <p:extLst>
      <p:ext uri="{BB962C8B-B14F-4D97-AF65-F5344CB8AC3E}">
        <p14:creationId xmlns:p14="http://schemas.microsoft.com/office/powerpoint/2010/main" val="29014762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49FB9-2086-4252-8C39-64ABF09CDBD5}"/>
              </a:ext>
            </a:extLst>
          </p:cNvPr>
          <p:cNvSpPr>
            <a:spLocks noGrp="1"/>
          </p:cNvSpPr>
          <p:nvPr>
            <p:ph type="title"/>
          </p:nvPr>
        </p:nvSpPr>
        <p:spPr/>
        <p:txBody>
          <a:bodyPr/>
          <a:lstStyle/>
          <a:p>
            <a:r>
              <a:rPr lang="en-IN" dirty="0"/>
              <a:t>Dual Channel Marketing</a:t>
            </a:r>
          </a:p>
        </p:txBody>
      </p:sp>
      <p:sp>
        <p:nvSpPr>
          <p:cNvPr id="3" name="Content Placeholder 2">
            <a:extLst>
              <a:ext uri="{FF2B5EF4-FFF2-40B4-BE49-F238E27FC236}">
                <a16:creationId xmlns:a16="http://schemas.microsoft.com/office/drawing/2014/main" id="{9CC89DF3-6FFA-435D-AFF5-DAD2704C3613}"/>
              </a:ext>
            </a:extLst>
          </p:cNvPr>
          <p:cNvSpPr>
            <a:spLocks noGrp="1"/>
          </p:cNvSpPr>
          <p:nvPr>
            <p:ph sz="quarter" idx="13"/>
          </p:nvPr>
        </p:nvSpPr>
        <p:spPr/>
        <p:txBody>
          <a:bodyPr/>
          <a:lstStyle/>
          <a:p>
            <a:r>
              <a:rPr lang="en-IN" dirty="0"/>
              <a:t>Products sold in both consumer and business markets</a:t>
            </a:r>
          </a:p>
          <a:p>
            <a:r>
              <a:rPr lang="en-IN" dirty="0"/>
              <a:t>Spin-off sales can occur</a:t>
            </a:r>
          </a:p>
          <a:p>
            <a:r>
              <a:rPr lang="en-IN" dirty="0"/>
              <a:t>Marketing decisions: how to represent product in each channel?</a:t>
            </a:r>
          </a:p>
        </p:txBody>
      </p:sp>
      <p:pic>
        <p:nvPicPr>
          <p:cNvPr id="6" name="Content Placeholder 5" descr="An advertisement for Alpha Air One shows a business airplane and customer service provided by the center. Subtitles include the following. Charter services, flight school, fuel stop, and maintenance avionics.">
            <a:extLst>
              <a:ext uri="{FF2B5EF4-FFF2-40B4-BE49-F238E27FC236}">
                <a16:creationId xmlns:a16="http://schemas.microsoft.com/office/drawing/2014/main" id="{B4FD25D6-6B78-40AC-9CB4-F692C3A23FB1}"/>
              </a:ext>
            </a:extLst>
          </p:cNvPr>
          <p:cNvPicPr>
            <a:picLocks noGrp="1" noChangeAspect="1"/>
          </p:cNvPicPr>
          <p:nvPr>
            <p:ph sz="quarter" idx="14"/>
          </p:nvPr>
        </p:nvPicPr>
        <p:blipFill>
          <a:blip r:embed="rId3"/>
          <a:stretch>
            <a:fillRect/>
          </a:stretch>
        </p:blipFill>
        <p:spPr>
          <a:xfrm>
            <a:off x="4875994" y="1552575"/>
            <a:ext cx="3629049" cy="4438650"/>
          </a:xfrm>
          <a:prstGeom prst="rect">
            <a:avLst/>
          </a:prstGeom>
        </p:spPr>
      </p:pic>
    </p:spTree>
    <p:extLst>
      <p:ext uri="{BB962C8B-B14F-4D97-AF65-F5344CB8AC3E}">
        <p14:creationId xmlns:p14="http://schemas.microsoft.com/office/powerpoint/2010/main" val="3180037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22185-42EC-4502-B067-D20739FA2A1E}"/>
              </a:ext>
            </a:extLst>
          </p:cNvPr>
          <p:cNvSpPr>
            <a:spLocks noGrp="1"/>
          </p:cNvSpPr>
          <p:nvPr>
            <p:ph type="title"/>
          </p:nvPr>
        </p:nvSpPr>
        <p:spPr/>
        <p:txBody>
          <a:bodyPr/>
          <a:lstStyle/>
          <a:p>
            <a:r>
              <a:rPr lang="en-IN" sz="3200" dirty="0"/>
              <a:t>Figure 3.14: Dual Channel Marketing Strategies</a:t>
            </a:r>
          </a:p>
        </p:txBody>
      </p:sp>
      <p:sp>
        <p:nvSpPr>
          <p:cNvPr id="3" name="Content Placeholder 2">
            <a:extLst>
              <a:ext uri="{FF2B5EF4-FFF2-40B4-BE49-F238E27FC236}">
                <a16:creationId xmlns:a16="http://schemas.microsoft.com/office/drawing/2014/main" id="{0DBAA13A-8CA8-4283-ABC9-B791B2649EFD}"/>
              </a:ext>
            </a:extLst>
          </p:cNvPr>
          <p:cNvSpPr>
            <a:spLocks noGrp="1"/>
          </p:cNvSpPr>
          <p:nvPr>
            <p:ph sz="quarter" idx="13"/>
          </p:nvPr>
        </p:nvSpPr>
        <p:spPr/>
        <p:txBody>
          <a:bodyPr/>
          <a:lstStyle/>
          <a:p>
            <a:r>
              <a:rPr lang="en-IN" dirty="0"/>
              <a:t>Use different communication messages</a:t>
            </a:r>
          </a:p>
          <a:p>
            <a:r>
              <a:rPr lang="en-IN" dirty="0"/>
              <a:t>Create different brands</a:t>
            </a:r>
          </a:p>
          <a:p>
            <a:r>
              <a:rPr lang="en-IN" dirty="0"/>
              <a:t>Use multiple or different channels</a:t>
            </a:r>
          </a:p>
        </p:txBody>
      </p:sp>
    </p:spTree>
    <p:extLst>
      <p:ext uri="{BB962C8B-B14F-4D97-AF65-F5344CB8AC3E}">
        <p14:creationId xmlns:p14="http://schemas.microsoft.com/office/powerpoint/2010/main" val="30757466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9CFBE-2B0D-4A35-B1FE-BCCC437092EB}"/>
              </a:ext>
            </a:extLst>
          </p:cNvPr>
          <p:cNvSpPr>
            <a:spLocks noGrp="1"/>
          </p:cNvSpPr>
          <p:nvPr>
            <p:ph type="title"/>
          </p:nvPr>
        </p:nvSpPr>
        <p:spPr/>
        <p:txBody>
          <a:bodyPr/>
          <a:lstStyle/>
          <a:p>
            <a:r>
              <a:rPr lang="en-IN" dirty="0"/>
              <a:t>International Implications</a:t>
            </a:r>
          </a:p>
        </p:txBody>
      </p:sp>
      <p:sp>
        <p:nvSpPr>
          <p:cNvPr id="3" name="Content Placeholder 2">
            <a:extLst>
              <a:ext uri="{FF2B5EF4-FFF2-40B4-BE49-F238E27FC236}">
                <a16:creationId xmlns:a16="http://schemas.microsoft.com/office/drawing/2014/main" id="{D4574923-0680-4ACA-AFD5-3C26E2FA17C8}"/>
              </a:ext>
            </a:extLst>
          </p:cNvPr>
          <p:cNvSpPr>
            <a:spLocks noGrp="1"/>
          </p:cNvSpPr>
          <p:nvPr>
            <p:ph sz="quarter" idx="13"/>
          </p:nvPr>
        </p:nvSpPr>
        <p:spPr/>
        <p:txBody>
          <a:bodyPr/>
          <a:lstStyle/>
          <a:p>
            <a:r>
              <a:rPr lang="en-IN" dirty="0"/>
              <a:t>A cultural assimilator is a valuable team member</a:t>
            </a:r>
          </a:p>
          <a:p>
            <a:r>
              <a:rPr lang="en-IN" dirty="0"/>
              <a:t>Must understand nuances of purchasing process</a:t>
            </a:r>
          </a:p>
          <a:p>
            <a:r>
              <a:rPr lang="en-IN" dirty="0"/>
              <a:t>Build a powerful brand</a:t>
            </a:r>
          </a:p>
          <a:p>
            <a:r>
              <a:rPr lang="en-IN" dirty="0"/>
              <a:t>Create a visible global brand presence</a:t>
            </a:r>
          </a:p>
        </p:txBody>
      </p:sp>
    </p:spTree>
    <p:extLst>
      <p:ext uri="{BB962C8B-B14F-4D97-AF65-F5344CB8AC3E}">
        <p14:creationId xmlns:p14="http://schemas.microsoft.com/office/powerpoint/2010/main" val="15983209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1858D-164A-4095-8CDE-A2E2F28EA834}"/>
              </a:ext>
            </a:extLst>
          </p:cNvPr>
          <p:cNvSpPr>
            <a:spLocks noGrp="1"/>
          </p:cNvSpPr>
          <p:nvPr>
            <p:ph type="title"/>
          </p:nvPr>
        </p:nvSpPr>
        <p:spPr/>
        <p:txBody>
          <a:bodyPr/>
          <a:lstStyle/>
          <a:p>
            <a:r>
              <a:rPr lang="en-IN" sz="3200" dirty="0"/>
              <a:t>Your Career: Buyer </a:t>
            </a:r>
            <a:r>
              <a:rPr lang="en-IN" sz="3200" dirty="0" err="1"/>
              <a:t>Behaviors</a:t>
            </a:r>
            <a:r>
              <a:rPr lang="en-IN" sz="3200" dirty="0"/>
              <a:t> and Career Choices</a:t>
            </a:r>
          </a:p>
        </p:txBody>
      </p:sp>
      <p:sp>
        <p:nvSpPr>
          <p:cNvPr id="3" name="Content Placeholder 2">
            <a:extLst>
              <a:ext uri="{FF2B5EF4-FFF2-40B4-BE49-F238E27FC236}">
                <a16:creationId xmlns:a16="http://schemas.microsoft.com/office/drawing/2014/main" id="{8CC0E7E9-8787-4631-92D6-B4047C8FBA8F}"/>
              </a:ext>
            </a:extLst>
          </p:cNvPr>
          <p:cNvSpPr>
            <a:spLocks noGrp="1"/>
          </p:cNvSpPr>
          <p:nvPr>
            <p:ph sz="quarter" idx="13"/>
          </p:nvPr>
        </p:nvSpPr>
        <p:spPr/>
        <p:txBody>
          <a:bodyPr/>
          <a:lstStyle/>
          <a:p>
            <a:r>
              <a:rPr lang="en-IN" dirty="0"/>
              <a:t>Time and effort spent on external search related to:</a:t>
            </a:r>
          </a:p>
          <a:p>
            <a:pPr lvl="1"/>
            <a:r>
              <a:rPr lang="en-IN" dirty="0"/>
              <a:t>Motivation to search</a:t>
            </a:r>
          </a:p>
          <a:p>
            <a:pPr lvl="1"/>
            <a:r>
              <a:rPr lang="en-IN" dirty="0"/>
              <a:t>Ability to search</a:t>
            </a:r>
          </a:p>
          <a:p>
            <a:pPr lvl="1"/>
            <a:r>
              <a:rPr lang="en-IN" dirty="0"/>
              <a:t>Cost versus benefits of search process</a:t>
            </a:r>
          </a:p>
          <a:p>
            <a:r>
              <a:rPr lang="en-IN" dirty="0"/>
              <a:t>Organizational, individual factors in the B-to-B buying process are important</a:t>
            </a:r>
          </a:p>
          <a:p>
            <a:r>
              <a:rPr lang="en-IN" dirty="0"/>
              <a:t>Consider your level of cognitive involvement and personal objectives</a:t>
            </a:r>
          </a:p>
        </p:txBody>
      </p:sp>
    </p:spTree>
    <p:extLst>
      <p:ext uri="{BB962C8B-B14F-4D97-AF65-F5344CB8AC3E}">
        <p14:creationId xmlns:p14="http://schemas.microsoft.com/office/powerpoint/2010/main" val="26480029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4144F-3972-4B3F-9DB5-31A2E8DA5F95}"/>
              </a:ext>
            </a:extLst>
          </p:cNvPr>
          <p:cNvSpPr>
            <a:spLocks noGrp="1"/>
          </p:cNvSpPr>
          <p:nvPr>
            <p:ph type="title"/>
          </p:nvPr>
        </p:nvSpPr>
        <p:spPr/>
        <p:txBody>
          <a:bodyPr/>
          <a:lstStyle/>
          <a:p>
            <a:r>
              <a:rPr lang="en-IN" dirty="0"/>
              <a:t>Blog Exercises</a:t>
            </a:r>
          </a:p>
        </p:txBody>
      </p:sp>
      <p:sp>
        <p:nvSpPr>
          <p:cNvPr id="3" name="Content Placeholder 2">
            <a:extLst>
              <a:ext uri="{FF2B5EF4-FFF2-40B4-BE49-F238E27FC236}">
                <a16:creationId xmlns:a16="http://schemas.microsoft.com/office/drawing/2014/main" id="{013BC5CD-0279-43B7-BEB1-051CC67C99D2}"/>
              </a:ext>
            </a:extLst>
          </p:cNvPr>
          <p:cNvSpPr>
            <a:spLocks noGrp="1"/>
          </p:cNvSpPr>
          <p:nvPr>
            <p:ph sz="quarter" idx="13"/>
          </p:nvPr>
        </p:nvSpPr>
        <p:spPr/>
        <p:txBody>
          <a:bodyPr/>
          <a:lstStyle/>
          <a:p>
            <a:r>
              <a:rPr lang="en-IN" dirty="0"/>
              <a:t>Buyer </a:t>
            </a:r>
            <a:r>
              <a:rPr lang="en-IN" dirty="0" err="1"/>
              <a:t>Behaviors</a:t>
            </a:r>
            <a:r>
              <a:rPr lang="en-IN" dirty="0"/>
              <a:t> for New and Adapted Services</a:t>
            </a:r>
          </a:p>
          <a:p>
            <a:r>
              <a:rPr lang="en-IN" dirty="0"/>
              <a:t>Millennials and Buyer </a:t>
            </a:r>
            <a:r>
              <a:rPr lang="en-IN" dirty="0" err="1"/>
              <a:t>Behaviors</a:t>
            </a:r>
            <a:endParaRPr lang="en-IN" dirty="0"/>
          </a:p>
          <a:p>
            <a:r>
              <a:rPr lang="en-IN" dirty="0"/>
              <a:t>Lingerie and Buyer </a:t>
            </a:r>
            <a:r>
              <a:rPr lang="en-IN" dirty="0" err="1"/>
              <a:t>Behaviors</a:t>
            </a:r>
            <a:endParaRPr lang="en-IN" dirty="0"/>
          </a:p>
        </p:txBody>
      </p:sp>
    </p:spTree>
    <p:extLst>
      <p:ext uri="{BB962C8B-B14F-4D97-AF65-F5344CB8AC3E}">
        <p14:creationId xmlns:p14="http://schemas.microsoft.com/office/powerpoint/2010/main" val="20277879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DB3CA-67FD-4226-BE17-06199AC917D7}"/>
              </a:ext>
            </a:extLst>
          </p:cNvPr>
          <p:cNvSpPr>
            <a:spLocks noGrp="1"/>
          </p:cNvSpPr>
          <p:nvPr>
            <p:ph type="title"/>
          </p:nvPr>
        </p:nvSpPr>
        <p:spPr/>
        <p:txBody>
          <a:bodyPr/>
          <a:lstStyle/>
          <a:p>
            <a:r>
              <a:rPr lang="en-IN" dirty="0"/>
              <a:t>Nescafé</a:t>
            </a:r>
          </a:p>
        </p:txBody>
      </p:sp>
      <p:pic>
        <p:nvPicPr>
          <p:cNvPr id="6" name="Content Placeholder 5" descr="A businessman in a suit holding a paper coffee cup, checking his cell phone.">
            <a:extLst>
              <a:ext uri="{FF2B5EF4-FFF2-40B4-BE49-F238E27FC236}">
                <a16:creationId xmlns:a16="http://schemas.microsoft.com/office/drawing/2014/main" id="{FC75125E-A105-404C-8AB9-C91A58A8CBED}"/>
              </a:ext>
            </a:extLst>
          </p:cNvPr>
          <p:cNvPicPr>
            <a:picLocks noGrp="1" noChangeAspect="1"/>
          </p:cNvPicPr>
          <p:nvPr>
            <p:ph sz="quarter" idx="14"/>
          </p:nvPr>
        </p:nvPicPr>
        <p:blipFill>
          <a:blip r:embed="rId3"/>
          <a:stretch>
            <a:fillRect/>
          </a:stretch>
        </p:blipFill>
        <p:spPr>
          <a:xfrm>
            <a:off x="699806" y="1817961"/>
            <a:ext cx="3749365" cy="3907875"/>
          </a:xfrm>
          <a:prstGeom prst="rect">
            <a:avLst/>
          </a:prstGeom>
        </p:spPr>
      </p:pic>
      <p:sp>
        <p:nvSpPr>
          <p:cNvPr id="3" name="Content Placeholder 2">
            <a:extLst>
              <a:ext uri="{FF2B5EF4-FFF2-40B4-BE49-F238E27FC236}">
                <a16:creationId xmlns:a16="http://schemas.microsoft.com/office/drawing/2014/main" id="{E542FF7D-A0C4-4E67-BA43-ADF709042159}"/>
              </a:ext>
            </a:extLst>
          </p:cNvPr>
          <p:cNvSpPr>
            <a:spLocks noGrp="1"/>
          </p:cNvSpPr>
          <p:nvPr>
            <p:ph sz="quarter" idx="13"/>
          </p:nvPr>
        </p:nvSpPr>
        <p:spPr>
          <a:xfrm>
            <a:off x="4694830" y="1552574"/>
            <a:ext cx="3991970" cy="4438650"/>
          </a:xfrm>
        </p:spPr>
        <p:txBody>
          <a:bodyPr/>
          <a:lstStyle/>
          <a:p>
            <a:r>
              <a:rPr lang="en-IN" dirty="0"/>
              <a:t>Goal: to change coffee consumption habits in China</a:t>
            </a:r>
          </a:p>
          <a:p>
            <a:r>
              <a:rPr lang="en-IN" dirty="0"/>
              <a:t>Nescafé instant coffee – market leader</a:t>
            </a:r>
          </a:p>
          <a:p>
            <a:r>
              <a:rPr lang="en-IN" dirty="0"/>
              <a:t>E-commerce and social media including Weibo</a:t>
            </a:r>
          </a:p>
          <a:p>
            <a:r>
              <a:rPr lang="en-IN" dirty="0"/>
              <a:t>White Valentine’s Day and focus on younger consumers</a:t>
            </a:r>
          </a:p>
        </p:txBody>
      </p:sp>
    </p:spTree>
    <p:extLst>
      <p:ext uri="{BB962C8B-B14F-4D97-AF65-F5344CB8AC3E}">
        <p14:creationId xmlns:p14="http://schemas.microsoft.com/office/powerpoint/2010/main" val="8068113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CB0F3-E63D-487C-91D7-2FA18C7C9E4C}"/>
              </a:ext>
            </a:extLst>
          </p:cNvPr>
          <p:cNvSpPr>
            <a:spLocks noGrp="1"/>
          </p:cNvSpPr>
          <p:nvPr>
            <p:ph type="title"/>
          </p:nvPr>
        </p:nvSpPr>
        <p:spPr/>
        <p:txBody>
          <a:bodyPr/>
          <a:lstStyle/>
          <a:p>
            <a:r>
              <a:rPr lang="en-IN" sz="3200" dirty="0"/>
              <a:t>Figure 3.1: Consumer Decision-Making Process</a:t>
            </a:r>
          </a:p>
        </p:txBody>
      </p:sp>
      <p:pic>
        <p:nvPicPr>
          <p:cNvPr id="5" name="Content Placeholder 4" descr="A flow diagram represents the consumer decision making process. For long description in Notes pane, press F6.">
            <a:extLst>
              <a:ext uri="{FF2B5EF4-FFF2-40B4-BE49-F238E27FC236}">
                <a16:creationId xmlns:a16="http://schemas.microsoft.com/office/drawing/2014/main" id="{A2E3F9E7-D163-4C79-B9AB-97F33466B635}"/>
              </a:ext>
            </a:extLst>
          </p:cNvPr>
          <p:cNvPicPr>
            <a:picLocks noGrp="1" noChangeAspect="1"/>
          </p:cNvPicPr>
          <p:nvPr>
            <p:ph sz="quarter" idx="13"/>
          </p:nvPr>
        </p:nvPicPr>
        <p:blipFill>
          <a:blip r:embed="rId3"/>
          <a:stretch>
            <a:fillRect/>
          </a:stretch>
        </p:blipFill>
        <p:spPr>
          <a:xfrm>
            <a:off x="952249" y="2042040"/>
            <a:ext cx="7242676" cy="2773920"/>
          </a:xfrm>
          <a:prstGeom prst="rect">
            <a:avLst/>
          </a:prstGeom>
        </p:spPr>
      </p:pic>
    </p:spTree>
    <p:extLst>
      <p:ext uri="{BB962C8B-B14F-4D97-AF65-F5344CB8AC3E}">
        <p14:creationId xmlns:p14="http://schemas.microsoft.com/office/powerpoint/2010/main" val="494467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1E62A-B595-457E-A4EE-95E27DF4FB32}"/>
              </a:ext>
            </a:extLst>
          </p:cNvPr>
          <p:cNvSpPr>
            <a:spLocks noGrp="1"/>
          </p:cNvSpPr>
          <p:nvPr>
            <p:ph type="title"/>
          </p:nvPr>
        </p:nvSpPr>
        <p:spPr/>
        <p:txBody>
          <a:bodyPr/>
          <a:lstStyle/>
          <a:p>
            <a:r>
              <a:rPr lang="en-IN" sz="3200" dirty="0"/>
              <a:t>Information Searches and the Consumer Purchasing Process</a:t>
            </a:r>
          </a:p>
        </p:txBody>
      </p:sp>
      <p:sp>
        <p:nvSpPr>
          <p:cNvPr id="3" name="Content Placeholder 2">
            <a:extLst>
              <a:ext uri="{FF2B5EF4-FFF2-40B4-BE49-F238E27FC236}">
                <a16:creationId xmlns:a16="http://schemas.microsoft.com/office/drawing/2014/main" id="{2AEFBF0E-FB22-44DE-AC6C-6A48D3D5F4F1}"/>
              </a:ext>
            </a:extLst>
          </p:cNvPr>
          <p:cNvSpPr>
            <a:spLocks noGrp="1"/>
          </p:cNvSpPr>
          <p:nvPr>
            <p:ph sz="quarter" idx="13"/>
          </p:nvPr>
        </p:nvSpPr>
        <p:spPr/>
        <p:txBody>
          <a:bodyPr/>
          <a:lstStyle/>
          <a:p>
            <a:r>
              <a:rPr lang="en-IN" dirty="0"/>
              <a:t>Internal search: consumer thinks about brands to consider</a:t>
            </a:r>
          </a:p>
          <a:p>
            <a:r>
              <a:rPr lang="en-IN" dirty="0"/>
              <a:t>External search: consumer gathers information from friends, relatives, influencers, other sources</a:t>
            </a:r>
          </a:p>
        </p:txBody>
      </p:sp>
    </p:spTree>
    <p:extLst>
      <p:ext uri="{BB962C8B-B14F-4D97-AF65-F5344CB8AC3E}">
        <p14:creationId xmlns:p14="http://schemas.microsoft.com/office/powerpoint/2010/main" val="1497439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A0EFC-47AD-48C2-9895-DCDE1C139707}"/>
              </a:ext>
            </a:extLst>
          </p:cNvPr>
          <p:cNvSpPr>
            <a:spLocks noGrp="1"/>
          </p:cNvSpPr>
          <p:nvPr>
            <p:ph type="title"/>
          </p:nvPr>
        </p:nvSpPr>
        <p:spPr/>
        <p:txBody>
          <a:bodyPr/>
          <a:lstStyle/>
          <a:p>
            <a:r>
              <a:rPr lang="en-IN" dirty="0"/>
              <a:t>Consumer Purchasing Process</a:t>
            </a:r>
          </a:p>
        </p:txBody>
      </p:sp>
      <p:sp>
        <p:nvSpPr>
          <p:cNvPr id="3" name="Content Placeholder 2">
            <a:extLst>
              <a:ext uri="{FF2B5EF4-FFF2-40B4-BE49-F238E27FC236}">
                <a16:creationId xmlns:a16="http://schemas.microsoft.com/office/drawing/2014/main" id="{BA91A790-0CDF-4B7D-8547-02A2D8775BDA}"/>
              </a:ext>
            </a:extLst>
          </p:cNvPr>
          <p:cNvSpPr>
            <a:spLocks noGrp="1"/>
          </p:cNvSpPr>
          <p:nvPr>
            <p:ph sz="quarter" idx="13"/>
          </p:nvPr>
        </p:nvSpPr>
        <p:spPr/>
        <p:txBody>
          <a:bodyPr/>
          <a:lstStyle/>
          <a:p>
            <a:r>
              <a:rPr lang="en-IN" dirty="0"/>
              <a:t>Consumers recognize a need or want:</a:t>
            </a:r>
          </a:p>
          <a:p>
            <a:pPr lvl="1"/>
            <a:r>
              <a:rPr lang="en-IN" dirty="0"/>
              <a:t>Physical</a:t>
            </a:r>
          </a:p>
          <a:p>
            <a:pPr lvl="1"/>
            <a:r>
              <a:rPr lang="en-IN" dirty="0"/>
              <a:t>Social</a:t>
            </a:r>
          </a:p>
          <a:p>
            <a:pPr lvl="1"/>
            <a:r>
              <a:rPr lang="en-IN" dirty="0"/>
              <a:t>Psychological</a:t>
            </a:r>
          </a:p>
          <a:p>
            <a:r>
              <a:rPr lang="en-IN" dirty="0"/>
              <a:t>Can be triggered by advertising</a:t>
            </a:r>
          </a:p>
        </p:txBody>
      </p:sp>
      <p:pic>
        <p:nvPicPr>
          <p:cNvPr id="6" name="Content Placeholder 5" descr="An advertisement for Skyjacker Suspensions, showing two men standing beside a Jeep and an exploded diagram of a suspension lift. The title reads who needs asphalt.">
            <a:extLst>
              <a:ext uri="{FF2B5EF4-FFF2-40B4-BE49-F238E27FC236}">
                <a16:creationId xmlns:a16="http://schemas.microsoft.com/office/drawing/2014/main" id="{B39FA474-6209-40D6-82B4-CF98EE40AAF3}"/>
              </a:ext>
            </a:extLst>
          </p:cNvPr>
          <p:cNvPicPr>
            <a:picLocks noGrp="1" noChangeAspect="1"/>
          </p:cNvPicPr>
          <p:nvPr>
            <p:ph sz="quarter" idx="14"/>
          </p:nvPr>
        </p:nvPicPr>
        <p:blipFill>
          <a:blip r:embed="rId3"/>
          <a:stretch>
            <a:fillRect/>
          </a:stretch>
        </p:blipFill>
        <p:spPr>
          <a:xfrm>
            <a:off x="5604849" y="1552575"/>
            <a:ext cx="2171339" cy="4438650"/>
          </a:xfrm>
          <a:prstGeom prst="rect">
            <a:avLst/>
          </a:prstGeom>
        </p:spPr>
      </p:pic>
    </p:spTree>
    <p:extLst>
      <p:ext uri="{BB962C8B-B14F-4D97-AF65-F5344CB8AC3E}">
        <p14:creationId xmlns:p14="http://schemas.microsoft.com/office/powerpoint/2010/main" val="729270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7E53E-DEF0-46C8-961B-AA86E3A37D12}"/>
              </a:ext>
            </a:extLst>
          </p:cNvPr>
          <p:cNvSpPr>
            <a:spLocks noGrp="1"/>
          </p:cNvSpPr>
          <p:nvPr>
            <p:ph type="title"/>
          </p:nvPr>
        </p:nvSpPr>
        <p:spPr/>
        <p:txBody>
          <a:bodyPr/>
          <a:lstStyle/>
          <a:p>
            <a:r>
              <a:rPr lang="en-IN" dirty="0"/>
              <a:t>Internal Search</a:t>
            </a:r>
          </a:p>
        </p:txBody>
      </p:sp>
      <p:sp>
        <p:nvSpPr>
          <p:cNvPr id="3" name="Content Placeholder 2">
            <a:extLst>
              <a:ext uri="{FF2B5EF4-FFF2-40B4-BE49-F238E27FC236}">
                <a16:creationId xmlns:a16="http://schemas.microsoft.com/office/drawing/2014/main" id="{B0644842-48C0-4038-BD63-4FB40859C5D4}"/>
              </a:ext>
            </a:extLst>
          </p:cNvPr>
          <p:cNvSpPr>
            <a:spLocks noGrp="1"/>
          </p:cNvSpPr>
          <p:nvPr>
            <p:ph sz="quarter" idx="13"/>
          </p:nvPr>
        </p:nvSpPr>
        <p:spPr>
          <a:xfrm>
            <a:off x="457200" y="1556326"/>
            <a:ext cx="8229600" cy="2234623"/>
          </a:xfrm>
        </p:spPr>
        <p:txBody>
          <a:bodyPr/>
          <a:lstStyle/>
          <a:p>
            <a:r>
              <a:rPr lang="en-IN" dirty="0"/>
              <a:t>Think about brands</a:t>
            </a:r>
          </a:p>
          <a:p>
            <a:r>
              <a:rPr lang="en-IN" dirty="0"/>
              <a:t>Quickly reduce options</a:t>
            </a:r>
          </a:p>
          <a:p>
            <a:r>
              <a:rPr lang="en-IN" dirty="0"/>
              <a:t>Choice based on past experience</a:t>
            </a:r>
          </a:p>
          <a:p>
            <a:r>
              <a:rPr lang="en-IN" dirty="0"/>
              <a:t>Brand awareness and brand equity are important</a:t>
            </a:r>
          </a:p>
        </p:txBody>
      </p:sp>
      <p:pic>
        <p:nvPicPr>
          <p:cNvPr id="6" name="Content Placeholder 5" descr="An advertisement for South Walton Florida, showing a man holding a golf club and walking on a golf course by the beach. The title reads, dodging sand all morning only to get buried later by your 4 year old.">
            <a:extLst>
              <a:ext uri="{FF2B5EF4-FFF2-40B4-BE49-F238E27FC236}">
                <a16:creationId xmlns:a16="http://schemas.microsoft.com/office/drawing/2014/main" id="{4AAAB7AF-AA25-4EB1-AF27-60C24C825F23}"/>
              </a:ext>
            </a:extLst>
          </p:cNvPr>
          <p:cNvPicPr>
            <a:picLocks noGrp="1" noChangeAspect="1"/>
          </p:cNvPicPr>
          <p:nvPr>
            <p:ph sz="quarter" idx="14"/>
          </p:nvPr>
        </p:nvPicPr>
        <p:blipFill>
          <a:blip r:embed="rId3"/>
          <a:stretch>
            <a:fillRect/>
          </a:stretch>
        </p:blipFill>
        <p:spPr>
          <a:xfrm>
            <a:off x="2560441" y="3911421"/>
            <a:ext cx="4023119" cy="2381961"/>
          </a:xfrm>
          <a:prstGeom prst="rect">
            <a:avLst/>
          </a:prstGeom>
        </p:spPr>
      </p:pic>
    </p:spTree>
    <p:extLst>
      <p:ext uri="{BB962C8B-B14F-4D97-AF65-F5344CB8AC3E}">
        <p14:creationId xmlns:p14="http://schemas.microsoft.com/office/powerpoint/2010/main" val="3605425576"/>
      </p:ext>
    </p:extLst>
  </p:cSld>
  <p:clrMapOvr>
    <a:masterClrMapping/>
  </p:clrMapOvr>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146167</TotalTime>
  <Words>6755</Words>
  <Application>Microsoft Office PowerPoint</Application>
  <PresentationFormat>On-screen Show (4:3)</PresentationFormat>
  <Paragraphs>419</Paragraphs>
  <Slides>47</Slides>
  <Notes>47</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47</vt:i4>
      </vt:variant>
    </vt:vector>
  </HeadingPairs>
  <TitlesOfParts>
    <vt:vector size="57" baseType="lpstr">
      <vt:lpstr>Cambria</vt:lpstr>
      <vt:lpstr>Symbol</vt:lpstr>
      <vt:lpstr>Times New Roman</vt:lpstr>
      <vt:lpstr>Noto Sans Symbols</vt:lpstr>
      <vt:lpstr>Verdana</vt:lpstr>
      <vt:lpstr>Calibri</vt:lpstr>
      <vt:lpstr>Courier New</vt:lpstr>
      <vt:lpstr>Arial</vt:lpstr>
      <vt:lpstr>USHE</vt:lpstr>
      <vt:lpstr>USHE_slide options</vt:lpstr>
      <vt:lpstr>Integrated Advertising, Promotion, and Marketing Communications</vt:lpstr>
      <vt:lpstr>Chapter Objectives (1 of 2)</vt:lpstr>
      <vt:lpstr>Chapter Objectives (2 of 2)</vt:lpstr>
      <vt:lpstr>Chapter Overview</vt:lpstr>
      <vt:lpstr>Nescafé</vt:lpstr>
      <vt:lpstr>Figure 3.1: Consumer Decision-Making Process</vt:lpstr>
      <vt:lpstr>Information Searches and the Consumer Purchasing Process</vt:lpstr>
      <vt:lpstr>Consumer Purchasing Process</vt:lpstr>
      <vt:lpstr>Internal Search</vt:lpstr>
      <vt:lpstr>Figure 3.2: Factors Affecting the Consumer’s External Search</vt:lpstr>
      <vt:lpstr>Ability to Search</vt:lpstr>
      <vt:lpstr>Level of Motivation</vt:lpstr>
      <vt:lpstr>Cost versus Benefits</vt:lpstr>
      <vt:lpstr>Consumer Attitudes</vt:lpstr>
      <vt:lpstr>Common Attitude Sequences</vt:lpstr>
      <vt:lpstr>Consumer Values</vt:lpstr>
      <vt:lpstr>Figure 3.3: Personal Values</vt:lpstr>
      <vt:lpstr>Questions to Consider (1 of 2)</vt:lpstr>
      <vt:lpstr>Cognitive Mapping</vt:lpstr>
      <vt:lpstr>Figure 3.4: A Hypothetical Cognitive Map for Ruby Tuesday</vt:lpstr>
      <vt:lpstr>Figure 3.5: The Role of Marketing Messages in Cognitive Mapping</vt:lpstr>
      <vt:lpstr>Principles of Cognitive Mapping</vt:lpstr>
      <vt:lpstr>Evaluation of Alternatives</vt:lpstr>
      <vt:lpstr>Figure 3.6: Methods of Evaluating Alternatives</vt:lpstr>
      <vt:lpstr>The Evoked Set Method</vt:lpstr>
      <vt:lpstr>Questions to Consider (2 of 2)</vt:lpstr>
      <vt:lpstr>The Multiattribute Approach</vt:lpstr>
      <vt:lpstr>Figure 3.7: Product Attributes That May Be Important in a Multiattribute Approach</vt:lpstr>
      <vt:lpstr>Affect Referral</vt:lpstr>
      <vt:lpstr>Figure 3.8: Trends Affecting Consumer Buyer Behaviors</vt:lpstr>
      <vt:lpstr>Figure 3.9: Marketing Responses to Changing Trends in the Consumer Buying Environment</vt:lpstr>
      <vt:lpstr>Business-to-Business Buyer Behaviors and Influences</vt:lpstr>
      <vt:lpstr>Organizational Influences</vt:lpstr>
      <vt:lpstr>Figure 3.10: Individual Factors Affecting Members of the Buying Center</vt:lpstr>
      <vt:lpstr>Individual Factors Affecting Buying Centers (1 of 2)</vt:lpstr>
      <vt:lpstr>Individual Factors Affecting Buying Centers (2 of 2)</vt:lpstr>
      <vt:lpstr>Types of Business-to-Business Sales</vt:lpstr>
      <vt:lpstr>Figure 3.11: Types of Business-to-Business Buying Situations</vt:lpstr>
      <vt:lpstr>Figure 3.12: Reasons to Make a Modified Rebuy</vt:lpstr>
      <vt:lpstr>The Business-to-Business Buying Process</vt:lpstr>
      <vt:lpstr>Figure 3.13: A Comparison of the Business-to-Business Buying Process to the Consumer Buying Process</vt:lpstr>
      <vt:lpstr>Dual Channel Marketing</vt:lpstr>
      <vt:lpstr>Figure 3.14: Dual Channel Marketing Strategies</vt:lpstr>
      <vt:lpstr>International Implications</vt:lpstr>
      <vt:lpstr>Your Career: Buyer Behaviors and Career Choices</vt:lpstr>
      <vt:lpstr>Blog Exercises</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Integrated Advertising, Promotion, and Marketing Communications, Ninth Edition, Chapter 3, Buyer Behaviors</dc:title>
  <dc:subject>BusPub</dc:subject>
  <dc:creator>Clow/Baack</dc:creator>
  <cp:keywords>Integrated Advertising, Promotion, and Marketing Communications</cp:keywords>
  <dc:description>Long description alt-text is inserted in the notes pane.</dc:description>
  <cp:lastModifiedBy>Administrator</cp:lastModifiedBy>
  <cp:revision>755</cp:revision>
  <dcterms:modified xsi:type="dcterms:W3CDTF">2024-03-05T05:00:59Z</dcterms:modified>
</cp:coreProperties>
</file>